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26"/>
  </p:notesMasterIdLst>
  <p:sldIdLst>
    <p:sldId id="266" r:id="rId7"/>
    <p:sldId id="265" r:id="rId8"/>
    <p:sldId id="268" r:id="rId9"/>
    <p:sldId id="290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6" r:id="rId18"/>
    <p:sldId id="288" r:id="rId19"/>
    <p:sldId id="269" r:id="rId20"/>
    <p:sldId id="261" r:id="rId21"/>
    <p:sldId id="289" r:id="rId22"/>
    <p:sldId id="262" r:id="rId23"/>
    <p:sldId id="26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A8049C"/>
    <a:srgbClr val="C23DC2"/>
    <a:srgbClr val="9900CC"/>
    <a:srgbClr val="0033CC"/>
    <a:srgbClr val="000099"/>
    <a:srgbClr val="66CCFF"/>
    <a:srgbClr val="333399"/>
    <a:srgbClr val="5E02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706EB-B873-4B63-8136-D57B28B7594D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47D40-BB64-4865-BFB7-AA52CEF2D1FC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39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47D40-BB64-4865-BFB7-AA52CEF2D1F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04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2765-B56D-4DC2-9024-F4B12798A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3CAEF-815F-45D3-BFBC-CE049C49B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9D5FC-2AAC-477A-925A-438D16DA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B89CE-9A40-41D1-A818-EBC1A0D3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80D87-97AB-4046-8BE1-867B9F15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21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BDEF-A515-45D2-A3D2-13B2A058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E57E6-47FF-4BA2-B2D3-FCF9B014A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4C58-9D83-476B-926B-3A884D1B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801C7-FF24-4B95-B8F0-BFBFF858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29DCF-3642-4B4A-B480-EF9B2456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34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5EF36A-5F77-4812-AE8B-5A0771875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DD0F6-3BE1-49B1-8FD3-8375BF74A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BEB9-B3DB-45D7-AD06-131D1017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4CB8F-64DB-4DFE-9969-AFF95FDD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5C47-ADF7-4F20-9C10-A8F0D0A7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984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46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65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20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10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7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900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3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9D07-9B32-4696-B52F-F24F4FCB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30D7-CF3D-43DD-9424-39FFBC04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5FA2-3A00-4DE6-B0E1-822EAD9A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E51CE-D237-44E7-A9CE-35D4C145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CE87C-6499-4DD4-8F66-2C8CBEFD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131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33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31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00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1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8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77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97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60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792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7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F9F5-1B78-4110-9EC3-96F69605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A5CB8-5230-479D-83D2-D0C72562A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081DF-8953-4F1A-BBE9-D4AE32BA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42848-AC55-498B-B945-363D9070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20AE2-C19A-4EA2-BAD7-D217484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093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93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76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56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224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50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25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372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31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77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12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6084-4595-4259-8466-3FCD6AA5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FD68-F42E-460C-872F-453392C1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2CC24-EE2D-4381-B072-CDFB0B74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9F816-D6CE-4B5E-85E7-DC22FDA4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B3E6-36AC-4594-8DD1-C6D94038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D266-AEB2-45D2-B34B-A5FD811F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1063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38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379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48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6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7677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99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27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5065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952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9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EBD1-C262-4985-804A-D0D74FA8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46D12-6DEF-4069-8A3B-EFDC022E8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B9708-289B-4AFB-9E0E-79D69481F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B6573-D506-459C-8844-A49751434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C7DCB-41B2-4614-A922-96BFDB55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592633-0063-4D28-8015-F62E1ACB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33DEB-BF50-4B68-9A6C-8CB110D5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B14C01-B291-4219-8394-9A702E28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298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239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83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3628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9349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0620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27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A6C-6143-48F0-9E5F-4985516B0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3DA11-882C-404E-A539-37E79EDC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8E09-119F-410B-9CEA-4BA450B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53CE-B1CC-4BC5-8C05-B89CE1E1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2A9C-F2B8-40EC-8FFC-07748498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64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9080-F1CF-42FF-A485-026E6F08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8F33F-3E72-4256-AFF1-AD14A3C4E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2C7C-F3AE-4F0F-B5DD-FBFB997C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CA92C-AF94-439E-8982-6B9F8E0C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D4E0-DDEB-4CA9-B577-A2C5A896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969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7ABB-27A8-40DF-8702-9B8AEDC3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46455-F68C-4C5F-B401-BC63ED94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010A6-C55E-46FB-A14A-A342A66B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3D78-B5AE-49C7-9B7F-E3425B91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A6413-09B1-4C17-8F7C-32DF11BA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873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CB9E-2257-49F3-8009-AE3A4911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19AB-C68C-452E-BC07-14E3491C9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31E86-BAFC-47E9-9BB4-91EAA5D6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6FB4F-7CFF-4F66-85C0-3D969EA2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74E7B-D1A8-4A51-8E7D-D66628E1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799C-08D6-4CB1-8790-FC34FE23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8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E60C-8B03-4C85-A197-24297A06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D02D5-3907-4C6B-BD09-A1FC121A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C048A-E219-4B22-A0F6-AFE0B1E4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6AA55-1A08-4523-A1F0-59361484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402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E0F8-B85A-4B33-8F37-611D76F7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18074-6C5F-4302-AE63-AF75BA2B9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A672-26AE-4FF3-9D2C-1B98AB008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47094-4C39-4793-AE6A-8734C9D1A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03D1B-49B5-4306-BC3A-7DB4C9EAF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EA866A-38D9-4762-9177-950A6155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16C59-A09F-41F2-B725-710C5D8A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FABD6-A82F-474C-BEED-3C662D72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062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5A4C-4CD5-409B-8A60-13CA5099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1A4C3F-4CF1-4E3F-8F34-C754DD5C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90039-0BEB-43B9-9C96-0430CC83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706B0-AFFF-4E5D-AA38-8CA72C4E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455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83A37-3E77-4C98-A136-CD237A5F9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3521D-3DC0-4E81-91FC-740A7616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C56B6-E114-4E65-BEB4-6BED1FBB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406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38A-13A4-4AA7-905D-648096E7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A0A8D-D721-4676-9FF5-97FA01B0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9DE6C-8906-4B39-A994-954E90CD3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25AF-43CE-4CDC-932A-63D2F4D8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914B5-0558-48A7-9283-74D9A08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62403-A1C1-4184-9787-3839989C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092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016A-3D56-4457-9624-59A7611C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CA175-7EC4-4AB4-A2C4-CE83A72B3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22D8F-FC41-40C6-8053-941101330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9C112-6BA4-464B-B6EB-F286E537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0AA2E-5DB1-464B-BFF4-E7AD0E2A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AEA72-5B2B-4F00-995E-B8CCD5AC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209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82FF-40CE-41DD-A227-93B88005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4C05F-DF67-40C5-BCDA-F4F43B8D5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17D74-2B61-4508-A895-7821868B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1093E-611E-4CEC-969A-5BEB6AF5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9934-0207-4330-BB94-CCE1024A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D18E7-8EB0-432E-B531-1C1B9B489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51A7D-B5C6-4D35-BAB8-69396E43D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C0C3E-684C-49B8-9E83-89B39B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CF5A-C271-4BAA-A277-F4ECA23B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6FC9-22A2-4316-9B6E-98F3B72B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5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66230-116B-4C78-87AC-999537C5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46C6E-02C0-4197-9288-BACA9D10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A49C3-2748-48F8-97AE-4B59B1BD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9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2BCA-F69B-41ED-AD79-8F2DDB1C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8773-6B3B-43F4-B818-F333905FA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3C2A0-6567-489C-8AD3-BC463CC48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3D196-F04F-44F6-A032-4F18FCF1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E9489-FD3A-44E3-B70B-BA6C4D59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3C729-4466-4F50-B409-C4C3354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73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C717-4FD8-42E1-B9FE-50615F98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F6CBF-44CB-4C88-B3C4-685CE47EC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45FB2-EECE-4D05-923B-1EF94D77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6F266-3D4A-4BFA-93C9-C3E0F2E5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1139B-F1E9-4F6E-A509-B87ABCFF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6BA6-F68A-4C66-8BA3-7CC69194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46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AFC64-9E63-45BC-BE75-0C4BBCD5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CD995-DFC5-447E-99C4-2272BB01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4550-ED0D-4DDF-A308-96326570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864-DC02-4646-8988-2C46DE639AF7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5D972-C0B8-4775-828D-BE97EE9EB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AA1C1-42F2-4546-AA7E-06CF9B760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9005E-5522-43AA-B7B8-85674D51CA57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00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10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1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5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A0EF5-F8A7-4696-952E-3FD972C8E30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56FE-9D23-47F4-B489-3DD1935BFC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3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96E63-23AC-440A-83A6-30CB47EB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A11FC-CCD0-471B-AFEE-EC9403F1F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1C78A-6607-44AA-A9F3-9D9203701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ED176-F009-41A4-8294-3C3399BD8301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10/02/2021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07E0A-0754-4DEE-B7B1-48F0771B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E7D0-B12B-4C79-9F97-A8B52A41A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0D1A3-D861-43F6-8EE5-80127CE8FE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5.gi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trees">
            <a:extLst>
              <a:ext uri="{FF2B5EF4-FFF2-40B4-BE49-F238E27FC236}">
                <a16:creationId xmlns:a16="http://schemas.microsoft.com/office/drawing/2014/main" id="{727016BC-81C1-493C-AC28-3B060868B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r="4738"/>
          <a:stretch/>
        </p:blipFill>
        <p:spPr bwMode="auto">
          <a:xfrm>
            <a:off x="0" y="-1683657"/>
            <a:ext cx="12192000" cy="89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61FF80B-E9A1-467E-B045-A27CBD78ABAB}"/>
              </a:ext>
            </a:extLst>
          </p:cNvPr>
          <p:cNvGrpSpPr/>
          <p:nvPr/>
        </p:nvGrpSpPr>
        <p:grpSpPr>
          <a:xfrm>
            <a:off x="4020457" y="-4488661"/>
            <a:ext cx="8171543" cy="1509855"/>
            <a:chOff x="4020457" y="1233714"/>
            <a:chExt cx="8171543" cy="1509855"/>
          </a:xfrm>
          <a:effectLst>
            <a:outerShdw blurRad="812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2F6D110E-5D78-4929-B911-B8E0326375B1}"/>
                </a:ext>
              </a:extLst>
            </p:cNvPr>
            <p:cNvSpPr txBox="1"/>
            <p:nvPr/>
          </p:nvSpPr>
          <p:spPr>
            <a:xfrm>
              <a:off x="4049486" y="1233714"/>
              <a:ext cx="8142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BOSQUESITO PERRÓN</a:t>
              </a:r>
              <a:endParaRPr lang="es-ES" sz="5400" dirty="0">
                <a:solidFill>
                  <a:schemeClr val="bg1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A526E0E-352A-4729-8AEB-ED4FF7527EC5}"/>
                </a:ext>
              </a:extLst>
            </p:cNvPr>
            <p:cNvSpPr txBox="1"/>
            <p:nvPr/>
          </p:nvSpPr>
          <p:spPr>
            <a:xfrm>
              <a:off x="4020457" y="2035683"/>
              <a:ext cx="8142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LO QUEMEN PORFA</a:t>
              </a:r>
              <a:endParaRPr lang="es-ES" sz="4000" dirty="0">
                <a:solidFill>
                  <a:schemeClr val="bg1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D1476987-DC57-4AB2-925B-BD33CA2F8087}"/>
              </a:ext>
            </a:extLst>
          </p:cNvPr>
          <p:cNvGrpSpPr/>
          <p:nvPr/>
        </p:nvGrpSpPr>
        <p:grpSpPr>
          <a:xfrm>
            <a:off x="4107543" y="1411396"/>
            <a:ext cx="8171543" cy="1509855"/>
            <a:chOff x="4020457" y="1233714"/>
            <a:chExt cx="8171543" cy="1509855"/>
          </a:xfrm>
          <a:effectLst>
            <a:outerShdw blurRad="812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C13950C-5092-4F18-9E02-9D1A97E1CF54}"/>
                </a:ext>
              </a:extLst>
            </p:cNvPr>
            <p:cNvSpPr txBox="1"/>
            <p:nvPr/>
          </p:nvSpPr>
          <p:spPr>
            <a:xfrm>
              <a:off x="4049486" y="1233714"/>
              <a:ext cx="8142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5400" dirty="0">
                <a:solidFill>
                  <a:schemeClr val="bg1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4C8BB9E-509A-49B8-8229-062041EC237F}"/>
                </a:ext>
              </a:extLst>
            </p:cNvPr>
            <p:cNvSpPr txBox="1"/>
            <p:nvPr/>
          </p:nvSpPr>
          <p:spPr>
            <a:xfrm>
              <a:off x="4020457" y="2035683"/>
              <a:ext cx="8142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UNIVERSIDAD NACIONAL </a:t>
              </a:r>
              <a:endParaRPr lang="es-ES" sz="4000" dirty="0">
                <a:solidFill>
                  <a:schemeClr val="bg1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2" descr="people having a bonfire">
            <a:extLst>
              <a:ext uri="{FF2B5EF4-FFF2-40B4-BE49-F238E27FC236}">
                <a16:creationId xmlns:a16="http://schemas.microsoft.com/office/drawing/2014/main" id="{ADE409EF-5D9A-4A28-B4DB-41A288DA4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68580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5BE68CC-CC5C-4CD4-A4EC-661C09271404}"/>
              </a:ext>
            </a:extLst>
          </p:cNvPr>
          <p:cNvGrpSpPr/>
          <p:nvPr/>
        </p:nvGrpSpPr>
        <p:grpSpPr>
          <a:xfrm>
            <a:off x="4252686" y="8095224"/>
            <a:ext cx="8171543" cy="1509855"/>
            <a:chOff x="4020457" y="1233714"/>
            <a:chExt cx="8171543" cy="1509855"/>
          </a:xfrm>
          <a:effectLst>
            <a:outerShdw blurRad="812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D739F0C-E66F-4289-BE9D-B211EC34B2F7}"/>
                </a:ext>
              </a:extLst>
            </p:cNvPr>
            <p:cNvSpPr txBox="1"/>
            <p:nvPr/>
          </p:nvSpPr>
          <p:spPr>
            <a:xfrm>
              <a:off x="4049486" y="1233714"/>
              <a:ext cx="8142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ALTO AHI PRROS!</a:t>
              </a:r>
              <a:endParaRPr lang="es-ES" sz="5400" dirty="0">
                <a:solidFill>
                  <a:schemeClr val="bg1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4345008-873D-42D2-A06F-7D7C996551D5}"/>
                </a:ext>
              </a:extLst>
            </p:cNvPr>
            <p:cNvSpPr txBox="1"/>
            <p:nvPr/>
          </p:nvSpPr>
          <p:spPr>
            <a:xfrm>
              <a:off x="4020457" y="2035683"/>
              <a:ext cx="8142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¿Que </a:t>
              </a:r>
              <a:r>
                <a:rPr lang="en-US" sz="4000" dirty="0" err="1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creen</a:t>
              </a:r>
              <a:r>
                <a:rPr lang="en-US" sz="40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que </a:t>
              </a:r>
              <a:r>
                <a:rPr lang="en-US" sz="4000" dirty="0" err="1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hacen</a:t>
              </a:r>
              <a:r>
                <a:rPr lang="en-US" sz="4000" dirty="0">
                  <a:solidFill>
                    <a:schemeClr val="bg1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 😡</a:t>
              </a:r>
              <a:endParaRPr lang="es-ES" sz="4000" dirty="0">
                <a:solidFill>
                  <a:schemeClr val="bg1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8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7652084" y="5985983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COMPONENTES PRINCIPALES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460511" y="0"/>
            <a:ext cx="7280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ANALISIS DE VARIABLES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C0C753-49D7-4E01-9D9B-7D8B33C83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461" y="1753814"/>
            <a:ext cx="5284008" cy="3390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65F42C-F371-4CAD-B682-A4116581A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525" y="1433016"/>
            <a:ext cx="4716379" cy="38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8083158" y="5989177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INSUFICIENCIA CARDIACA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460511" y="0"/>
            <a:ext cx="672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ANALISIS INDIVIDUOS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5B3184-A79B-4ACA-A3C0-C56D99A5F18A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5699764" y="1352057"/>
            <a:ext cx="5951220" cy="1754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AABE7D-25E4-4198-83F5-9A7070D31741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5699764" y="3460276"/>
            <a:ext cx="5951220" cy="16656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247466-B2DE-49DB-B4BE-9D61DE5DFEDF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334486" y="1585702"/>
            <a:ext cx="4808220" cy="34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7652852" y="6221553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prstClr val="white"/>
                </a:solidFill>
                <a:latin typeface="Calibri Light" panose="020F0302020204030204"/>
              </a:rPr>
              <a:t>COMPONENTES PRINCIPALES</a:t>
            </a: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7DBA871-BED5-4EB3-A120-A5F6A546DE4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334486" y="1663638"/>
            <a:ext cx="5951220" cy="2834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EDF4467-DFCD-4121-BEBC-0FAB06A56CF4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6582393" y="1043366"/>
            <a:ext cx="5074922" cy="387044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8B5E317-4D73-47F9-BF30-88FD66164BA3}"/>
              </a:ext>
            </a:extLst>
          </p:cNvPr>
          <p:cNvSpPr txBox="1"/>
          <p:nvPr/>
        </p:nvSpPr>
        <p:spPr>
          <a:xfrm>
            <a:off x="1425349" y="5025910"/>
            <a:ext cx="77543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2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La suma de los  eigenvalores me representan la varianza total de estos datos que es 14,, la primera componente absorbe el 8.53 lo que representa el 61% de la varianza total y </a:t>
            </a:r>
            <a:r>
              <a:rPr lang="es-ES" sz="1200" dirty="0" err="1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asi</a:t>
            </a:r>
            <a:r>
              <a:rPr lang="es-ES" sz="12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sucesivamente, en cuanto las varianzas acumuladas se observa que para las dos primeras componentes se obtiene un 76% de la varianza total y </a:t>
            </a:r>
            <a:r>
              <a:rPr lang="es-ES" sz="1200" dirty="0" err="1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asi</a:t>
            </a:r>
            <a:r>
              <a:rPr lang="es-ES" sz="12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sucesivamente.</a:t>
            </a:r>
          </a:p>
        </p:txBody>
      </p:sp>
    </p:spTree>
    <p:extLst>
      <p:ext uri="{BB962C8B-B14F-4D97-AF65-F5344CB8AC3E}">
        <p14:creationId xmlns:p14="http://schemas.microsoft.com/office/powerpoint/2010/main" val="113319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29163" y="-3349860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8083158" y="5989177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prstClr val="white"/>
                </a:solidFill>
                <a:latin typeface="Calibri Light" panose="020F0302020204030204"/>
              </a:rPr>
              <a:t>INSUFICIENCIA CARDIACA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13139-A705-461D-929D-41BA83C35206}"/>
              </a:ext>
            </a:extLst>
          </p:cNvPr>
          <p:cNvSpPr txBox="1"/>
          <p:nvPr/>
        </p:nvSpPr>
        <p:spPr>
          <a:xfrm>
            <a:off x="8598569" y="6363111"/>
            <a:ext cx="393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9933"/>
                </a:solidFill>
              </a:rPr>
              <a:t>VALORES FALTANTES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1179045" y="187112"/>
            <a:ext cx="9890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FF9933"/>
                </a:solidFill>
              </a:rPr>
              <a:t>COEFICIENTES DE LAS COMPONENTES</a:t>
            </a:r>
          </a:p>
          <a:p>
            <a:endParaRPr lang="en-IN" sz="5400" dirty="0">
              <a:solidFill>
                <a:prstClr val="white">
                  <a:lumMod val="95000"/>
                </a:prstClr>
              </a:solidFill>
              <a:latin typeface="Calibri Light" panose="020F0302020204030204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E92C530-BD5D-48EB-B091-9FDE2D83FD04}"/>
              </a:ext>
            </a:extLst>
          </p:cNvPr>
          <p:cNvPicPr/>
          <p:nvPr/>
        </p:nvPicPr>
        <p:blipFill rotWithShape="1">
          <a:blip r:embed="rId11"/>
          <a:srcRect l="1920" t="3696"/>
          <a:stretch/>
        </p:blipFill>
        <p:spPr bwMode="auto">
          <a:xfrm>
            <a:off x="202137" y="2483677"/>
            <a:ext cx="4968005" cy="2452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51246A-A694-4BC1-97F9-3E10FCBDE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5446" y="2667000"/>
            <a:ext cx="6191250" cy="762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1BD29A-CBE0-4872-A884-CD2D7AEE13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5446" y="3769527"/>
            <a:ext cx="62960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4EE27F-14C8-4350-B7B8-31BD5CEA2F1D}"/>
              </a:ext>
            </a:extLst>
          </p:cNvPr>
          <p:cNvSpPr/>
          <p:nvPr/>
        </p:nvSpPr>
        <p:spPr>
          <a:xfrm flipV="1">
            <a:off x="753979" y="-2"/>
            <a:ext cx="10812379" cy="5197643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8566484" y="6013162"/>
            <a:ext cx="47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spc="300" dirty="0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endParaRPr lang="en-IN" sz="2400" spc="300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111693" y="4776359"/>
            <a:ext cx="2016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rgbClr val="FF9933"/>
                </a:solidFill>
              </a:rPr>
              <a:t>GRACIAS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7475621" y="5999320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COMPONENTES PRINCIPALES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E1313139-A705-461D-929D-41BA83C35206}"/>
              </a:ext>
            </a:extLst>
          </p:cNvPr>
          <p:cNvSpPr txBox="1"/>
          <p:nvPr/>
        </p:nvSpPr>
        <p:spPr>
          <a:xfrm>
            <a:off x="8598569" y="6363111"/>
            <a:ext cx="393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9933"/>
                </a:solidFill>
              </a:rPr>
              <a:t>ANALISIS MULTIVARIADO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70" y="224398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069" y="773836"/>
            <a:ext cx="5738446" cy="654681"/>
          </a:xfrm>
        </p:spPr>
        <p:txBody>
          <a:bodyPr>
            <a:noAutofit/>
          </a:bodyPr>
          <a:lstStyle/>
          <a:p>
            <a:pPr algn="l"/>
            <a:r>
              <a:rPr lang="es-ES" sz="4000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RESUMEN</a:t>
            </a:r>
            <a:endParaRPr lang="en-US" sz="4000" dirty="0">
              <a:solidFill>
                <a:schemeClr val="bg1"/>
              </a:solidFill>
              <a:latin typeface="+mn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46662" y="3270881"/>
            <a:ext cx="3557387" cy="1813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600" dirty="0">
              <a:solidFill>
                <a:prstClr val="white">
                  <a:lumMod val="65000"/>
                </a:prstClr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 rot="19016290">
            <a:off x="5753597" y="374435"/>
            <a:ext cx="4339570" cy="901549"/>
          </a:xfrm>
          <a:prstGeom prst="roundRect">
            <a:avLst>
              <a:gd name="adj" fmla="val 50000"/>
            </a:avLst>
          </a:prstGeom>
          <a:solidFill>
            <a:srgbClr val="7A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235456" y="2001292"/>
            <a:ext cx="10571518" cy="3008510"/>
            <a:chOff x="3235456" y="2001292"/>
            <a:chExt cx="10571518" cy="3008510"/>
          </a:xfrm>
          <a:blipFill>
            <a:blip r:embed="rId2"/>
            <a:stretch>
              <a:fillRect/>
            </a:stretch>
          </a:blipFill>
        </p:grpSpPr>
        <p:sp>
          <p:nvSpPr>
            <p:cNvPr id="18" name="Rounded Rectangle 17"/>
            <p:cNvSpPr/>
            <p:nvPr/>
          </p:nvSpPr>
          <p:spPr>
            <a:xfrm rot="18970178">
              <a:off x="3235456" y="2095153"/>
              <a:ext cx="8963400" cy="9015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8970178">
              <a:off x="5172475" y="2001292"/>
              <a:ext cx="850051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 rot="18970178">
              <a:off x="7651845" y="2775311"/>
              <a:ext cx="6155129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18970178">
              <a:off x="10096850" y="3710468"/>
              <a:ext cx="350943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0500" y="0"/>
            <a:ext cx="12001500" cy="6858003"/>
            <a:chOff x="190500" y="0"/>
            <a:chExt cx="12001500" cy="6858003"/>
          </a:xfrm>
        </p:grpSpPr>
        <p:sp>
          <p:nvSpPr>
            <p:cNvPr id="33" name="Rectangle 32"/>
            <p:cNvSpPr/>
            <p:nvPr/>
          </p:nvSpPr>
          <p:spPr>
            <a:xfrm>
              <a:off x="190500" y="0"/>
              <a:ext cx="12001500" cy="220980"/>
            </a:xfrm>
            <a:prstGeom prst="rect">
              <a:avLst/>
            </a:prstGeom>
            <a:solidFill>
              <a:srgbClr val="2C3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8635997" y="3302002"/>
              <a:ext cx="6858003" cy="253999"/>
            </a:xfrm>
            <a:prstGeom prst="rect">
              <a:avLst/>
            </a:prstGeom>
            <a:solidFill>
              <a:srgbClr val="2C3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Rectángulo 5"/>
          <p:cNvSpPr/>
          <p:nvPr/>
        </p:nvSpPr>
        <p:spPr>
          <a:xfrm>
            <a:off x="190500" y="218915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rgbClr val="E7E6E6">
                    <a:lumMod val="75000"/>
                  </a:srgbClr>
                </a:solidFill>
                <a:latin typeface="Calibri Light" panose="020F0302020204030204"/>
              </a:rPr>
              <a:t>Realizar un análisis de los valores faltantes dentro de cada una de las variables.</a:t>
            </a:r>
          </a:p>
          <a:p>
            <a:endParaRPr lang="es-ES" sz="2400" dirty="0">
              <a:solidFill>
                <a:srgbClr val="E7E6E6">
                  <a:lumMod val="75000"/>
                </a:srgbClr>
              </a:solidFill>
              <a:latin typeface="Calibri Light" panose="020F0302020204030204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rgbClr val="E7E6E6">
                    <a:lumMod val="75000"/>
                  </a:srgbClr>
                </a:solidFill>
              </a:rPr>
              <a:t>realice gráficos que describan las relaciones existentes entre las variables.</a:t>
            </a:r>
          </a:p>
          <a:p>
            <a:endParaRPr lang="es-ES" sz="2400" dirty="0">
              <a:solidFill>
                <a:srgbClr val="E7E6E6">
                  <a:lumMod val="75000"/>
                </a:srgbClr>
              </a:solidFill>
              <a:latin typeface="Calibri Light" panose="020F0302020204030204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rgbClr val="E7E6E6">
                    <a:lumMod val="75000"/>
                  </a:srgbClr>
                </a:solidFill>
                <a:latin typeface="Calibri Light" panose="020F0302020204030204"/>
              </a:rPr>
              <a:t>análisis de valores atípicos.</a:t>
            </a:r>
          </a:p>
          <a:p>
            <a:endParaRPr lang="es-ES" sz="2400" dirty="0">
              <a:solidFill>
                <a:srgbClr val="E7E6E6">
                  <a:lumMod val="75000"/>
                </a:srgbClr>
              </a:solidFill>
              <a:latin typeface="Calibri Light" panose="020F0302020204030204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rgbClr val="E7E6E6">
                    <a:lumMod val="75000"/>
                  </a:srgbClr>
                </a:solidFill>
                <a:latin typeface="Calibri Light" panose="020F0302020204030204"/>
              </a:rPr>
              <a:t>Realice un análisis descriptivo.</a:t>
            </a:r>
          </a:p>
        </p:txBody>
      </p:sp>
    </p:spTree>
    <p:extLst>
      <p:ext uri="{BB962C8B-B14F-4D97-AF65-F5344CB8AC3E}">
        <p14:creationId xmlns:p14="http://schemas.microsoft.com/office/powerpoint/2010/main" val="34454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157A1AC-5184-4CB0-A825-B2A59D112982}"/>
              </a:ext>
            </a:extLst>
          </p:cNvPr>
          <p:cNvSpPr/>
          <p:nvPr/>
        </p:nvSpPr>
        <p:spPr>
          <a:xfrm>
            <a:off x="0" y="160338"/>
            <a:ext cx="12021250" cy="6713230"/>
          </a:xfrm>
          <a:prstGeom prst="rect">
            <a:avLst/>
          </a:prstGeom>
          <a:gradFill flip="none" rotWithShape="1">
            <a:gsLst>
              <a:gs pos="0">
                <a:srgbClr val="FC0350">
                  <a:alpha val="66000"/>
                </a:srgbClr>
              </a:gs>
              <a:gs pos="100000">
                <a:srgbClr val="0000FF">
                  <a:alpha val="3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B240CAC-16B2-45CE-9F83-FF8242515C30}"/>
              </a:ext>
            </a:extLst>
          </p:cNvPr>
          <p:cNvSpPr/>
          <p:nvPr/>
        </p:nvSpPr>
        <p:spPr>
          <a:xfrm>
            <a:off x="12388772" y="8251786"/>
            <a:ext cx="2485403" cy="2630527"/>
          </a:xfrm>
          <a:custGeom>
            <a:avLst/>
            <a:gdLst>
              <a:gd name="connsiteX0" fmla="*/ 4548062 w 9321622"/>
              <a:gd name="connsiteY0" fmla="*/ 0 h 6857999"/>
              <a:gd name="connsiteX1" fmla="*/ 9321622 w 9321622"/>
              <a:gd name="connsiteY1" fmla="*/ 0 h 6857999"/>
              <a:gd name="connsiteX2" fmla="*/ 9321622 w 9321622"/>
              <a:gd name="connsiteY2" fmla="*/ 6857999 h 6857999"/>
              <a:gd name="connsiteX3" fmla="*/ 188437 w 9321622"/>
              <a:gd name="connsiteY3" fmla="*/ 6857999 h 6857999"/>
              <a:gd name="connsiteX4" fmla="*/ 185720 w 9321622"/>
              <a:gd name="connsiteY4" fmla="*/ 6844418 h 6857999"/>
              <a:gd name="connsiteX5" fmla="*/ 182538 w 9321622"/>
              <a:gd name="connsiteY5" fmla="*/ 6784258 h 6857999"/>
              <a:gd name="connsiteX6" fmla="*/ 153041 w 9321622"/>
              <a:gd name="connsiteY6" fmla="*/ 6695768 h 6857999"/>
              <a:gd name="connsiteX7" fmla="*/ 64551 w 9321622"/>
              <a:gd name="connsiteY7" fmla="*/ 6681019 h 6857999"/>
              <a:gd name="connsiteX8" fmla="*/ 20306 w 9321622"/>
              <a:gd name="connsiteY8" fmla="*/ 6666271 h 6857999"/>
              <a:gd name="connsiteX9" fmla="*/ 35054 w 9321622"/>
              <a:gd name="connsiteY9" fmla="*/ 6445045 h 6857999"/>
              <a:gd name="connsiteX10" fmla="*/ 123545 w 9321622"/>
              <a:gd name="connsiteY10" fmla="*/ 6400800 h 6857999"/>
              <a:gd name="connsiteX11" fmla="*/ 167790 w 9321622"/>
              <a:gd name="connsiteY11" fmla="*/ 6356555 h 6857999"/>
              <a:gd name="connsiteX12" fmla="*/ 241532 w 9321622"/>
              <a:gd name="connsiteY12" fmla="*/ 6312310 h 6857999"/>
              <a:gd name="connsiteX13" fmla="*/ 271028 w 9321622"/>
              <a:gd name="connsiteY13" fmla="*/ 6268065 h 6857999"/>
              <a:gd name="connsiteX14" fmla="*/ 359519 w 9321622"/>
              <a:gd name="connsiteY14" fmla="*/ 6164826 h 6857999"/>
              <a:gd name="connsiteX15" fmla="*/ 403764 w 9321622"/>
              <a:gd name="connsiteY15" fmla="*/ 6105832 h 6857999"/>
              <a:gd name="connsiteX16" fmla="*/ 507003 w 9321622"/>
              <a:gd name="connsiteY16" fmla="*/ 6061587 h 6857999"/>
              <a:gd name="connsiteX17" fmla="*/ 890461 w 9321622"/>
              <a:gd name="connsiteY17" fmla="*/ 6032090 h 6857999"/>
              <a:gd name="connsiteX18" fmla="*/ 1037945 w 9321622"/>
              <a:gd name="connsiteY18" fmla="*/ 5973097 h 6857999"/>
              <a:gd name="connsiteX19" fmla="*/ 964203 w 9321622"/>
              <a:gd name="connsiteY19" fmla="*/ 5884606 h 6857999"/>
              <a:gd name="connsiteX20" fmla="*/ 933586 w 9321622"/>
              <a:gd name="connsiteY20" fmla="*/ 5839452 h 6857999"/>
              <a:gd name="connsiteX21" fmla="*/ 941072 w 9321622"/>
              <a:gd name="connsiteY21" fmla="*/ 5846058 h 6857999"/>
              <a:gd name="connsiteX22" fmla="*/ 948516 w 9321622"/>
              <a:gd name="connsiteY22" fmla="*/ 5853316 h 6857999"/>
              <a:gd name="connsiteX23" fmla="*/ 944308 w 9321622"/>
              <a:gd name="connsiteY23" fmla="*/ 5848914 h 6857999"/>
              <a:gd name="connsiteX24" fmla="*/ 941072 w 9321622"/>
              <a:gd name="connsiteY24" fmla="*/ 5846058 h 6857999"/>
              <a:gd name="connsiteX25" fmla="*/ 925793 w 9321622"/>
              <a:gd name="connsiteY25" fmla="*/ 5831160 h 6857999"/>
              <a:gd name="connsiteX26" fmla="*/ 875712 w 9321622"/>
              <a:gd name="connsiteY26" fmla="*/ 5781368 h 6857999"/>
              <a:gd name="connsiteX27" fmla="*/ 1185428 w 9321622"/>
              <a:gd name="connsiteY27" fmla="*/ 5737123 h 6857999"/>
              <a:gd name="connsiteX28" fmla="*/ 1273919 w 9321622"/>
              <a:gd name="connsiteY28" fmla="*/ 5692877 h 6857999"/>
              <a:gd name="connsiteX29" fmla="*/ 1273919 w 9321622"/>
              <a:gd name="connsiteY29" fmla="*/ 5589639 h 6857999"/>
              <a:gd name="connsiteX30" fmla="*/ 1288667 w 9321622"/>
              <a:gd name="connsiteY30" fmla="*/ 5545394 h 6857999"/>
              <a:gd name="connsiteX31" fmla="*/ 1347661 w 9321622"/>
              <a:gd name="connsiteY31" fmla="*/ 5456903 h 6857999"/>
              <a:gd name="connsiteX32" fmla="*/ 1391906 w 9321622"/>
              <a:gd name="connsiteY32" fmla="*/ 5427406 h 6857999"/>
              <a:gd name="connsiteX33" fmla="*/ 1509893 w 9321622"/>
              <a:gd name="connsiteY33" fmla="*/ 5397910 h 6857999"/>
              <a:gd name="connsiteX34" fmla="*/ 1568887 w 9321622"/>
              <a:gd name="connsiteY34" fmla="*/ 5383161 h 6857999"/>
              <a:gd name="connsiteX35" fmla="*/ 1672125 w 9321622"/>
              <a:gd name="connsiteY35" fmla="*/ 5324168 h 6857999"/>
              <a:gd name="connsiteX36" fmla="*/ 1745867 w 9321622"/>
              <a:gd name="connsiteY36" fmla="*/ 5294671 h 6857999"/>
              <a:gd name="connsiteX37" fmla="*/ 1790112 w 9321622"/>
              <a:gd name="connsiteY37" fmla="*/ 5279923 h 6857999"/>
              <a:gd name="connsiteX38" fmla="*/ 1834357 w 9321622"/>
              <a:gd name="connsiteY38" fmla="*/ 5250426 h 6857999"/>
              <a:gd name="connsiteX39" fmla="*/ 1878603 w 9321622"/>
              <a:gd name="connsiteY39" fmla="*/ 5235677 h 6857999"/>
              <a:gd name="connsiteX40" fmla="*/ 1922849 w 9321622"/>
              <a:gd name="connsiteY40" fmla="*/ 5191432 h 6857999"/>
              <a:gd name="connsiteX41" fmla="*/ 2011338 w 9321622"/>
              <a:gd name="connsiteY41" fmla="*/ 5161935 h 6857999"/>
              <a:gd name="connsiteX42" fmla="*/ 2070333 w 9321622"/>
              <a:gd name="connsiteY42" fmla="*/ 5132439 h 6857999"/>
              <a:gd name="connsiteX43" fmla="*/ 2114577 w 9321622"/>
              <a:gd name="connsiteY43" fmla="*/ 5117690 h 6857999"/>
              <a:gd name="connsiteX44" fmla="*/ 2144074 w 9321622"/>
              <a:gd name="connsiteY44" fmla="*/ 5058697 h 6857999"/>
              <a:gd name="connsiteX45" fmla="*/ 2173570 w 9321622"/>
              <a:gd name="connsiteY45" fmla="*/ 5014452 h 6857999"/>
              <a:gd name="connsiteX46" fmla="*/ 2203067 w 9321622"/>
              <a:gd name="connsiteY46" fmla="*/ 4970206 h 6857999"/>
              <a:gd name="connsiteX47" fmla="*/ 2262061 w 9321622"/>
              <a:gd name="connsiteY47" fmla="*/ 4881716 h 6857999"/>
              <a:gd name="connsiteX48" fmla="*/ 2262061 w 9321622"/>
              <a:gd name="connsiteY48" fmla="*/ 4689987 h 6857999"/>
              <a:gd name="connsiteX49" fmla="*/ 2203067 w 9321622"/>
              <a:gd name="connsiteY49" fmla="*/ 4601497 h 6857999"/>
              <a:gd name="connsiteX50" fmla="*/ 2188319 w 9321622"/>
              <a:gd name="connsiteY50" fmla="*/ 4468761 h 6857999"/>
              <a:gd name="connsiteX51" fmla="*/ 2203067 w 9321622"/>
              <a:gd name="connsiteY51" fmla="*/ 4424516 h 6857999"/>
              <a:gd name="connsiteX52" fmla="*/ 2232565 w 9321622"/>
              <a:gd name="connsiteY52" fmla="*/ 4306529 h 6857999"/>
              <a:gd name="connsiteX53" fmla="*/ 2306306 w 9321622"/>
              <a:gd name="connsiteY53" fmla="*/ 4188542 h 6857999"/>
              <a:gd name="connsiteX54" fmla="*/ 2335803 w 9321622"/>
              <a:gd name="connsiteY54" fmla="*/ 4085303 h 6857999"/>
              <a:gd name="connsiteX55" fmla="*/ 2424293 w 9321622"/>
              <a:gd name="connsiteY55" fmla="*/ 4055806 h 6857999"/>
              <a:gd name="connsiteX56" fmla="*/ 2542280 w 9321622"/>
              <a:gd name="connsiteY56" fmla="*/ 4026310 h 6857999"/>
              <a:gd name="connsiteX57" fmla="*/ 2630770 w 9321622"/>
              <a:gd name="connsiteY57" fmla="*/ 3996813 h 6857999"/>
              <a:gd name="connsiteX58" fmla="*/ 2734009 w 9321622"/>
              <a:gd name="connsiteY58" fmla="*/ 3967316 h 6857999"/>
              <a:gd name="connsiteX59" fmla="*/ 2763506 w 9321622"/>
              <a:gd name="connsiteY59" fmla="*/ 3923071 h 6857999"/>
              <a:gd name="connsiteX60" fmla="*/ 2866745 w 9321622"/>
              <a:gd name="connsiteY60" fmla="*/ 3790335 h 6857999"/>
              <a:gd name="connsiteX61" fmla="*/ 2881493 w 9321622"/>
              <a:gd name="connsiteY61" fmla="*/ 3731342 h 6857999"/>
              <a:gd name="connsiteX62" fmla="*/ 2925739 w 9321622"/>
              <a:gd name="connsiteY62" fmla="*/ 3701845 h 6857999"/>
              <a:gd name="connsiteX63" fmla="*/ 2940487 w 9321622"/>
              <a:gd name="connsiteY63" fmla="*/ 3377381 h 6857999"/>
              <a:gd name="connsiteX64" fmla="*/ 2955235 w 9321622"/>
              <a:gd name="connsiteY64" fmla="*/ 3274142 h 6857999"/>
              <a:gd name="connsiteX65" fmla="*/ 2969983 w 9321622"/>
              <a:gd name="connsiteY65" fmla="*/ 3229897 h 6857999"/>
              <a:gd name="connsiteX66" fmla="*/ 2955235 w 9321622"/>
              <a:gd name="connsiteY66" fmla="*/ 3185652 h 6857999"/>
              <a:gd name="connsiteX67" fmla="*/ 2910990 w 9321622"/>
              <a:gd name="connsiteY67" fmla="*/ 3156155 h 6857999"/>
              <a:gd name="connsiteX68" fmla="*/ 2881493 w 9321622"/>
              <a:gd name="connsiteY68" fmla="*/ 3111910 h 6857999"/>
              <a:gd name="connsiteX69" fmla="*/ 2822500 w 9321622"/>
              <a:gd name="connsiteY69" fmla="*/ 3023419 h 6857999"/>
              <a:gd name="connsiteX70" fmla="*/ 2807751 w 9321622"/>
              <a:gd name="connsiteY70" fmla="*/ 2979174 h 6857999"/>
              <a:gd name="connsiteX71" fmla="*/ 2763506 w 9321622"/>
              <a:gd name="connsiteY71" fmla="*/ 2846439 h 6857999"/>
              <a:gd name="connsiteX72" fmla="*/ 2704512 w 9321622"/>
              <a:gd name="connsiteY72" fmla="*/ 2757948 h 6857999"/>
              <a:gd name="connsiteX73" fmla="*/ 2630770 w 9321622"/>
              <a:gd name="connsiteY73" fmla="*/ 2698955 h 6857999"/>
              <a:gd name="connsiteX74" fmla="*/ 2645519 w 9321622"/>
              <a:gd name="connsiteY74" fmla="*/ 2654710 h 6857999"/>
              <a:gd name="connsiteX75" fmla="*/ 2689764 w 9321622"/>
              <a:gd name="connsiteY75" fmla="*/ 2625213 h 6857999"/>
              <a:gd name="connsiteX76" fmla="*/ 2704512 w 9321622"/>
              <a:gd name="connsiteY76" fmla="*/ 2580968 h 6857999"/>
              <a:gd name="connsiteX77" fmla="*/ 2704512 w 9321622"/>
              <a:gd name="connsiteY77" fmla="*/ 2344994 h 6857999"/>
              <a:gd name="connsiteX78" fmla="*/ 2675016 w 9321622"/>
              <a:gd name="connsiteY78" fmla="*/ 2300748 h 6857999"/>
              <a:gd name="connsiteX79" fmla="*/ 2630770 w 9321622"/>
              <a:gd name="connsiteY79" fmla="*/ 2286000 h 6857999"/>
              <a:gd name="connsiteX80" fmla="*/ 2527532 w 9321622"/>
              <a:gd name="connsiteY80" fmla="*/ 2153265 h 6857999"/>
              <a:gd name="connsiteX81" fmla="*/ 2512783 w 9321622"/>
              <a:gd name="connsiteY81" fmla="*/ 2079523 h 6857999"/>
              <a:gd name="connsiteX82" fmla="*/ 2498035 w 9321622"/>
              <a:gd name="connsiteY82" fmla="*/ 1946787 h 6857999"/>
              <a:gd name="connsiteX83" fmla="*/ 2586525 w 9321622"/>
              <a:gd name="connsiteY83" fmla="*/ 1887794 h 6857999"/>
              <a:gd name="connsiteX84" fmla="*/ 2616022 w 9321622"/>
              <a:gd name="connsiteY84" fmla="*/ 1843548 h 6857999"/>
              <a:gd name="connsiteX85" fmla="*/ 2704512 w 9321622"/>
              <a:gd name="connsiteY85" fmla="*/ 1799303 h 6857999"/>
              <a:gd name="connsiteX86" fmla="*/ 2793003 w 9321622"/>
              <a:gd name="connsiteY86" fmla="*/ 1769806 h 6857999"/>
              <a:gd name="connsiteX87" fmla="*/ 2778254 w 9321622"/>
              <a:gd name="connsiteY87" fmla="*/ 1814052 h 6857999"/>
              <a:gd name="connsiteX88" fmla="*/ 2763506 w 9321622"/>
              <a:gd name="connsiteY88" fmla="*/ 2079523 h 6857999"/>
              <a:gd name="connsiteX89" fmla="*/ 2851996 w 9321622"/>
              <a:gd name="connsiteY89" fmla="*/ 2050026 h 6857999"/>
              <a:gd name="connsiteX90" fmla="*/ 2910990 w 9321622"/>
              <a:gd name="connsiteY90" fmla="*/ 2035277 h 6857999"/>
              <a:gd name="connsiteX91" fmla="*/ 2999481 w 9321622"/>
              <a:gd name="connsiteY91" fmla="*/ 2005781 h 6857999"/>
              <a:gd name="connsiteX92" fmla="*/ 3058474 w 9321622"/>
              <a:gd name="connsiteY92" fmla="*/ 1991032 h 6857999"/>
              <a:gd name="connsiteX93" fmla="*/ 3102719 w 9321622"/>
              <a:gd name="connsiteY93" fmla="*/ 1946787 h 6857999"/>
              <a:gd name="connsiteX94" fmla="*/ 3146965 w 9321622"/>
              <a:gd name="connsiteY94" fmla="*/ 1917290 h 6857999"/>
              <a:gd name="connsiteX95" fmla="*/ 3294449 w 9321622"/>
              <a:gd name="connsiteY95" fmla="*/ 1740310 h 6857999"/>
              <a:gd name="connsiteX96" fmla="*/ 3323945 w 9321622"/>
              <a:gd name="connsiteY96" fmla="*/ 1622323 h 6857999"/>
              <a:gd name="connsiteX97" fmla="*/ 3353441 w 9321622"/>
              <a:gd name="connsiteY97" fmla="*/ 1578077 h 6857999"/>
              <a:gd name="connsiteX98" fmla="*/ 3397687 w 9321622"/>
              <a:gd name="connsiteY98" fmla="*/ 1563329 h 6857999"/>
              <a:gd name="connsiteX99" fmla="*/ 3441932 w 9321622"/>
              <a:gd name="connsiteY99" fmla="*/ 1533832 h 6857999"/>
              <a:gd name="connsiteX100" fmla="*/ 3530422 w 9321622"/>
              <a:gd name="connsiteY100" fmla="*/ 1504335 h 6857999"/>
              <a:gd name="connsiteX101" fmla="*/ 3604164 w 9321622"/>
              <a:gd name="connsiteY101" fmla="*/ 1430594 h 6857999"/>
              <a:gd name="connsiteX102" fmla="*/ 3633661 w 9321622"/>
              <a:gd name="connsiteY102" fmla="*/ 1297858 h 6857999"/>
              <a:gd name="connsiteX103" fmla="*/ 3618912 w 9321622"/>
              <a:gd name="connsiteY103" fmla="*/ 1253613 h 6857999"/>
              <a:gd name="connsiteX104" fmla="*/ 3604164 w 9321622"/>
              <a:gd name="connsiteY104" fmla="*/ 1150374 h 6857999"/>
              <a:gd name="connsiteX105" fmla="*/ 3545170 w 9321622"/>
              <a:gd name="connsiteY105" fmla="*/ 1061884 h 6857999"/>
              <a:gd name="connsiteX106" fmla="*/ 3530422 w 9321622"/>
              <a:gd name="connsiteY106" fmla="*/ 914400 h 6857999"/>
              <a:gd name="connsiteX107" fmla="*/ 3736899 w 9321622"/>
              <a:gd name="connsiteY107" fmla="*/ 870155 h 6857999"/>
              <a:gd name="connsiteX108" fmla="*/ 3781145 w 9321622"/>
              <a:gd name="connsiteY108" fmla="*/ 899652 h 6857999"/>
              <a:gd name="connsiteX109" fmla="*/ 3884383 w 9321622"/>
              <a:gd name="connsiteY109" fmla="*/ 943897 h 6857999"/>
              <a:gd name="connsiteX110" fmla="*/ 3928628 w 9321622"/>
              <a:gd name="connsiteY110" fmla="*/ 958645 h 6857999"/>
              <a:gd name="connsiteX111" fmla="*/ 3958125 w 9321622"/>
              <a:gd name="connsiteY111" fmla="*/ 914400 h 6857999"/>
              <a:gd name="connsiteX112" fmla="*/ 4031867 w 9321622"/>
              <a:gd name="connsiteY112" fmla="*/ 781665 h 6857999"/>
              <a:gd name="connsiteX113" fmla="*/ 4090861 w 9321622"/>
              <a:gd name="connsiteY113" fmla="*/ 693174 h 6857999"/>
              <a:gd name="connsiteX114" fmla="*/ 4120357 w 9321622"/>
              <a:gd name="connsiteY114" fmla="*/ 545690 h 6857999"/>
              <a:gd name="connsiteX115" fmla="*/ 4090861 w 9321622"/>
              <a:gd name="connsiteY115" fmla="*/ 294968 h 6857999"/>
              <a:gd name="connsiteX116" fmla="*/ 4105609 w 9321622"/>
              <a:gd name="connsiteY116" fmla="*/ 250723 h 6857999"/>
              <a:gd name="connsiteX117" fmla="*/ 4135106 w 9321622"/>
              <a:gd name="connsiteY117" fmla="*/ 206477 h 6857999"/>
              <a:gd name="connsiteX118" fmla="*/ 4223596 w 9321622"/>
              <a:gd name="connsiteY118" fmla="*/ 147484 h 6857999"/>
              <a:gd name="connsiteX119" fmla="*/ 4253093 w 9321622"/>
              <a:gd name="connsiteY119" fmla="*/ 103239 h 6857999"/>
              <a:gd name="connsiteX120" fmla="*/ 4297338 w 9321622"/>
              <a:gd name="connsiteY120" fmla="*/ 8849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9321622" h="6857999">
                <a:moveTo>
                  <a:pt x="4548062" y="0"/>
                </a:moveTo>
                <a:lnTo>
                  <a:pt x="9321622" y="0"/>
                </a:lnTo>
                <a:lnTo>
                  <a:pt x="9321622" y="6857999"/>
                </a:lnTo>
                <a:lnTo>
                  <a:pt x="188437" y="6857999"/>
                </a:lnTo>
                <a:lnTo>
                  <a:pt x="185720" y="6844418"/>
                </a:lnTo>
                <a:cubicBezTo>
                  <a:pt x="184659" y="6824365"/>
                  <a:pt x="184996" y="6803923"/>
                  <a:pt x="182538" y="6784258"/>
                </a:cubicBezTo>
                <a:cubicBezTo>
                  <a:pt x="178681" y="6753406"/>
                  <a:pt x="162873" y="6725265"/>
                  <a:pt x="153041" y="6695768"/>
                </a:cubicBezTo>
                <a:cubicBezTo>
                  <a:pt x="123544" y="6690852"/>
                  <a:pt x="93742" y="6687506"/>
                  <a:pt x="64551" y="6681019"/>
                </a:cubicBezTo>
                <a:cubicBezTo>
                  <a:pt x="49375" y="6677647"/>
                  <a:pt x="26080" y="6680705"/>
                  <a:pt x="20306" y="6666271"/>
                </a:cubicBezTo>
                <a:cubicBezTo>
                  <a:pt x="-19364" y="6567096"/>
                  <a:pt x="6487" y="6530746"/>
                  <a:pt x="35054" y="6445045"/>
                </a:cubicBezTo>
                <a:cubicBezTo>
                  <a:pt x="79398" y="6430264"/>
                  <a:pt x="85424" y="6432567"/>
                  <a:pt x="123545" y="6400800"/>
                </a:cubicBezTo>
                <a:cubicBezTo>
                  <a:pt x="139568" y="6387448"/>
                  <a:pt x="151104" y="6369069"/>
                  <a:pt x="167790" y="6356555"/>
                </a:cubicBezTo>
                <a:cubicBezTo>
                  <a:pt x="190723" y="6339356"/>
                  <a:pt x="219767" y="6330965"/>
                  <a:pt x="241532" y="6312310"/>
                </a:cubicBezTo>
                <a:cubicBezTo>
                  <a:pt x="254990" y="6300775"/>
                  <a:pt x="259955" y="6281906"/>
                  <a:pt x="271028" y="6268065"/>
                </a:cubicBezTo>
                <a:cubicBezTo>
                  <a:pt x="299342" y="6232672"/>
                  <a:pt x="330818" y="6199905"/>
                  <a:pt x="359519" y="6164826"/>
                </a:cubicBezTo>
                <a:cubicBezTo>
                  <a:pt x="375084" y="6145802"/>
                  <a:pt x="385101" y="6121829"/>
                  <a:pt x="403764" y="6105832"/>
                </a:cubicBezTo>
                <a:cubicBezTo>
                  <a:pt x="426961" y="6085949"/>
                  <a:pt x="477044" y="6071573"/>
                  <a:pt x="507003" y="6061587"/>
                </a:cubicBezTo>
                <a:cubicBezTo>
                  <a:pt x="507980" y="6061517"/>
                  <a:pt x="871681" y="6036358"/>
                  <a:pt x="890461" y="6032090"/>
                </a:cubicBezTo>
                <a:cubicBezTo>
                  <a:pt x="942093" y="6020356"/>
                  <a:pt x="988784" y="5992761"/>
                  <a:pt x="1037945" y="5973097"/>
                </a:cubicBezTo>
                <a:cubicBezTo>
                  <a:pt x="964710" y="5863245"/>
                  <a:pt x="1058834" y="5998164"/>
                  <a:pt x="964203" y="5884606"/>
                </a:cubicBezTo>
                <a:cubicBezTo>
                  <a:pt x="922093" y="5834073"/>
                  <a:pt x="924044" y="5831845"/>
                  <a:pt x="933586" y="5839452"/>
                </a:cubicBezTo>
                <a:lnTo>
                  <a:pt x="941072" y="5846058"/>
                </a:lnTo>
                <a:lnTo>
                  <a:pt x="948516" y="5853316"/>
                </a:lnTo>
                <a:cubicBezTo>
                  <a:pt x="956346" y="5860775"/>
                  <a:pt x="951342" y="5855508"/>
                  <a:pt x="944308" y="5848914"/>
                </a:cubicBezTo>
                <a:lnTo>
                  <a:pt x="941072" y="5846058"/>
                </a:lnTo>
                <a:lnTo>
                  <a:pt x="925793" y="5831160"/>
                </a:lnTo>
                <a:cubicBezTo>
                  <a:pt x="914109" y="5819644"/>
                  <a:pt x="897866" y="5803521"/>
                  <a:pt x="875712" y="5781368"/>
                </a:cubicBezTo>
                <a:cubicBezTo>
                  <a:pt x="1040037" y="5766429"/>
                  <a:pt x="1028865" y="5773253"/>
                  <a:pt x="1185428" y="5737123"/>
                </a:cubicBezTo>
                <a:cubicBezTo>
                  <a:pt x="1208627" y="5731769"/>
                  <a:pt x="1259907" y="5713895"/>
                  <a:pt x="1273919" y="5692877"/>
                </a:cubicBezTo>
                <a:cubicBezTo>
                  <a:pt x="1320023" y="5623720"/>
                  <a:pt x="1273919" y="5649342"/>
                  <a:pt x="1273919" y="5589639"/>
                </a:cubicBezTo>
                <a:cubicBezTo>
                  <a:pt x="1273919" y="5574093"/>
                  <a:pt x="1283751" y="5560142"/>
                  <a:pt x="1288667" y="5545394"/>
                </a:cubicBezTo>
                <a:cubicBezTo>
                  <a:pt x="1288667" y="5545394"/>
                  <a:pt x="1324316" y="5483583"/>
                  <a:pt x="1347661" y="5456903"/>
                </a:cubicBezTo>
                <a:cubicBezTo>
                  <a:pt x="1359334" y="5443563"/>
                  <a:pt x="1377158" y="5437238"/>
                  <a:pt x="1391906" y="5427406"/>
                </a:cubicBezTo>
                <a:cubicBezTo>
                  <a:pt x="1541815" y="5397425"/>
                  <a:pt x="1404085" y="5428141"/>
                  <a:pt x="1509893" y="5397910"/>
                </a:cubicBezTo>
                <a:cubicBezTo>
                  <a:pt x="1529384" y="5392341"/>
                  <a:pt x="1550434" y="5391549"/>
                  <a:pt x="1568887" y="5383161"/>
                </a:cubicBezTo>
                <a:cubicBezTo>
                  <a:pt x="1604969" y="5366760"/>
                  <a:pt x="1636675" y="5341893"/>
                  <a:pt x="1672125" y="5324168"/>
                </a:cubicBezTo>
                <a:cubicBezTo>
                  <a:pt x="1695804" y="5312328"/>
                  <a:pt x="1721078" y="5303967"/>
                  <a:pt x="1745867" y="5294671"/>
                </a:cubicBezTo>
                <a:cubicBezTo>
                  <a:pt x="1760423" y="5289212"/>
                  <a:pt x="1776207" y="5286875"/>
                  <a:pt x="1790112" y="5279923"/>
                </a:cubicBezTo>
                <a:cubicBezTo>
                  <a:pt x="1805966" y="5271996"/>
                  <a:pt x="1818503" y="5258353"/>
                  <a:pt x="1834357" y="5250426"/>
                </a:cubicBezTo>
                <a:cubicBezTo>
                  <a:pt x="1848262" y="5243473"/>
                  <a:pt x="1865668" y="5244301"/>
                  <a:pt x="1878603" y="5235677"/>
                </a:cubicBezTo>
                <a:cubicBezTo>
                  <a:pt x="1895957" y="5224107"/>
                  <a:pt x="1908101" y="5206180"/>
                  <a:pt x="1922849" y="5191432"/>
                </a:cubicBezTo>
                <a:cubicBezTo>
                  <a:pt x="1922849" y="5191432"/>
                  <a:pt x="1982470" y="5173482"/>
                  <a:pt x="2011338" y="5161935"/>
                </a:cubicBezTo>
                <a:cubicBezTo>
                  <a:pt x="2031751" y="5153770"/>
                  <a:pt x="2050124" y="5141100"/>
                  <a:pt x="2070333" y="5132439"/>
                </a:cubicBezTo>
                <a:cubicBezTo>
                  <a:pt x="2084621" y="5126315"/>
                  <a:pt x="2103585" y="5128683"/>
                  <a:pt x="2114577" y="5117690"/>
                </a:cubicBezTo>
                <a:cubicBezTo>
                  <a:pt x="2130123" y="5102144"/>
                  <a:pt x="2134242" y="5078361"/>
                  <a:pt x="2144074" y="5058697"/>
                </a:cubicBezTo>
                <a:cubicBezTo>
                  <a:pt x="2152001" y="5042843"/>
                  <a:pt x="2163739" y="5029200"/>
                  <a:pt x="2173570" y="5014452"/>
                </a:cubicBezTo>
                <a:lnTo>
                  <a:pt x="2203067" y="4970206"/>
                </a:lnTo>
                <a:cubicBezTo>
                  <a:pt x="2222732" y="4940709"/>
                  <a:pt x="2251487" y="4915553"/>
                  <a:pt x="2262061" y="4881716"/>
                </a:cubicBezTo>
                <a:cubicBezTo>
                  <a:pt x="2296228" y="4772381"/>
                  <a:pt x="2286809" y="4764232"/>
                  <a:pt x="2262061" y="4689987"/>
                </a:cubicBezTo>
                <a:cubicBezTo>
                  <a:pt x="2262061" y="4689987"/>
                  <a:pt x="2214277" y="4635128"/>
                  <a:pt x="2203067" y="4601497"/>
                </a:cubicBezTo>
                <a:cubicBezTo>
                  <a:pt x="2188989" y="4559264"/>
                  <a:pt x="2193235" y="4513006"/>
                  <a:pt x="2188319" y="4468761"/>
                </a:cubicBezTo>
                <a:cubicBezTo>
                  <a:pt x="2193235" y="4454013"/>
                  <a:pt x="2199296" y="4439598"/>
                  <a:pt x="2203067" y="4424516"/>
                </a:cubicBezTo>
                <a:cubicBezTo>
                  <a:pt x="2238662" y="4282138"/>
                  <a:pt x="2198852" y="4407667"/>
                  <a:pt x="2232565" y="4306529"/>
                </a:cubicBezTo>
                <a:cubicBezTo>
                  <a:pt x="2255964" y="4271429"/>
                  <a:pt x="2288517" y="4224122"/>
                  <a:pt x="2306306" y="4188542"/>
                </a:cubicBezTo>
                <a:cubicBezTo>
                  <a:pt x="2316885" y="4167387"/>
                  <a:pt x="2331079" y="4104200"/>
                  <a:pt x="2335803" y="4085303"/>
                </a:cubicBezTo>
                <a:lnTo>
                  <a:pt x="2424293" y="4055806"/>
                </a:lnTo>
                <a:cubicBezTo>
                  <a:pt x="2462752" y="4042986"/>
                  <a:pt x="2503300" y="4037447"/>
                  <a:pt x="2542280" y="4026310"/>
                </a:cubicBezTo>
                <a:cubicBezTo>
                  <a:pt x="2572176" y="4017768"/>
                  <a:pt x="2601053" y="4005957"/>
                  <a:pt x="2630770" y="3996813"/>
                </a:cubicBezTo>
                <a:cubicBezTo>
                  <a:pt x="2664977" y="3986288"/>
                  <a:pt x="2702723" y="3984697"/>
                  <a:pt x="2734009" y="3967316"/>
                </a:cubicBezTo>
                <a:cubicBezTo>
                  <a:pt x="2749504" y="3958708"/>
                  <a:pt x="2752158" y="3936688"/>
                  <a:pt x="2763506" y="3923071"/>
                </a:cubicBezTo>
                <a:cubicBezTo>
                  <a:pt x="2824199" y="3850239"/>
                  <a:pt x="2810832" y="3902161"/>
                  <a:pt x="2866745" y="3790335"/>
                </a:cubicBezTo>
                <a:cubicBezTo>
                  <a:pt x="2875810" y="3772205"/>
                  <a:pt x="2870250" y="3748207"/>
                  <a:pt x="2881493" y="3731342"/>
                </a:cubicBezTo>
                <a:cubicBezTo>
                  <a:pt x="2891325" y="3716594"/>
                  <a:pt x="2922824" y="3719329"/>
                  <a:pt x="2925739" y="3701845"/>
                </a:cubicBezTo>
                <a:cubicBezTo>
                  <a:pt x="2943537" y="3595052"/>
                  <a:pt x="2935571" y="3485536"/>
                  <a:pt x="2940487" y="3377381"/>
                </a:cubicBezTo>
                <a:cubicBezTo>
                  <a:pt x="2945403" y="3342968"/>
                  <a:pt x="2948418" y="3308229"/>
                  <a:pt x="2955235" y="3274142"/>
                </a:cubicBezTo>
                <a:cubicBezTo>
                  <a:pt x="2958284" y="3258898"/>
                  <a:pt x="2969983" y="3245443"/>
                  <a:pt x="2969983" y="3229897"/>
                </a:cubicBezTo>
                <a:cubicBezTo>
                  <a:pt x="2969983" y="3214351"/>
                  <a:pt x="2960151" y="3200400"/>
                  <a:pt x="2955235" y="3185652"/>
                </a:cubicBezTo>
                <a:lnTo>
                  <a:pt x="2910990" y="3156155"/>
                </a:lnTo>
                <a:cubicBezTo>
                  <a:pt x="2896242" y="3146323"/>
                  <a:pt x="2891325" y="3126658"/>
                  <a:pt x="2881493" y="3111910"/>
                </a:cubicBezTo>
                <a:lnTo>
                  <a:pt x="2822500" y="3023419"/>
                </a:lnTo>
                <a:cubicBezTo>
                  <a:pt x="2813876" y="3010484"/>
                  <a:pt x="2812667" y="2993922"/>
                  <a:pt x="2807751" y="2979174"/>
                </a:cubicBezTo>
                <a:lnTo>
                  <a:pt x="2763506" y="2846439"/>
                </a:lnTo>
                <a:cubicBezTo>
                  <a:pt x="2752295" y="2812807"/>
                  <a:pt x="2724177" y="2787445"/>
                  <a:pt x="2704512" y="2757948"/>
                </a:cubicBezTo>
                <a:cubicBezTo>
                  <a:pt x="2670002" y="2746445"/>
                  <a:pt x="2638618" y="2746044"/>
                  <a:pt x="2630770" y="2698955"/>
                </a:cubicBezTo>
                <a:cubicBezTo>
                  <a:pt x="2628214" y="2683620"/>
                  <a:pt x="2640603" y="2669458"/>
                  <a:pt x="2645519" y="2654710"/>
                </a:cubicBezTo>
                <a:cubicBezTo>
                  <a:pt x="2660267" y="2644878"/>
                  <a:pt x="2678691" y="2639054"/>
                  <a:pt x="2689764" y="2625213"/>
                </a:cubicBezTo>
                <a:cubicBezTo>
                  <a:pt x="2699475" y="2613074"/>
                  <a:pt x="2702457" y="2596378"/>
                  <a:pt x="2704512" y="2580968"/>
                </a:cubicBezTo>
                <a:cubicBezTo>
                  <a:pt x="2714057" y="2509380"/>
                  <a:pt x="2735978" y="2418414"/>
                  <a:pt x="2704512" y="2344994"/>
                </a:cubicBezTo>
                <a:cubicBezTo>
                  <a:pt x="2697530" y="2328702"/>
                  <a:pt x="2684848" y="2315497"/>
                  <a:pt x="2675016" y="2300748"/>
                </a:cubicBezTo>
                <a:lnTo>
                  <a:pt x="2630770" y="2286000"/>
                </a:lnTo>
                <a:cubicBezTo>
                  <a:pt x="2569820" y="2265684"/>
                  <a:pt x="2541111" y="2207580"/>
                  <a:pt x="2527532" y="2153265"/>
                </a:cubicBezTo>
                <a:cubicBezTo>
                  <a:pt x="2521452" y="2128946"/>
                  <a:pt x="2516328" y="2104339"/>
                  <a:pt x="2512783" y="2079523"/>
                </a:cubicBezTo>
                <a:cubicBezTo>
                  <a:pt x="2506487" y="2035453"/>
                  <a:pt x="2502951" y="1991032"/>
                  <a:pt x="2498035" y="1946787"/>
                </a:cubicBezTo>
                <a:cubicBezTo>
                  <a:pt x="2498035" y="1946787"/>
                  <a:pt x="2559846" y="1911138"/>
                  <a:pt x="2586525" y="1887794"/>
                </a:cubicBezTo>
                <a:cubicBezTo>
                  <a:pt x="2599865" y="1876122"/>
                  <a:pt x="2606190" y="1858297"/>
                  <a:pt x="2616022" y="1843548"/>
                </a:cubicBezTo>
                <a:cubicBezTo>
                  <a:pt x="2673201" y="1805430"/>
                  <a:pt x="2643453" y="1819656"/>
                  <a:pt x="2704512" y="1799303"/>
                </a:cubicBezTo>
                <a:cubicBezTo>
                  <a:pt x="2734009" y="1789471"/>
                  <a:pt x="2762514" y="1763708"/>
                  <a:pt x="2793003" y="1769806"/>
                </a:cubicBezTo>
                <a:cubicBezTo>
                  <a:pt x="2808248" y="1772855"/>
                  <a:pt x="2779728" y="1798576"/>
                  <a:pt x="2778254" y="1814052"/>
                </a:cubicBezTo>
                <a:cubicBezTo>
                  <a:pt x="2769851" y="1902280"/>
                  <a:pt x="2768422" y="1991033"/>
                  <a:pt x="2763506" y="2079523"/>
                </a:cubicBezTo>
                <a:cubicBezTo>
                  <a:pt x="2763506" y="2079523"/>
                  <a:pt x="2822215" y="2058960"/>
                  <a:pt x="2851996" y="2050026"/>
                </a:cubicBezTo>
                <a:cubicBezTo>
                  <a:pt x="2871411" y="2044201"/>
                  <a:pt x="2891325" y="2040193"/>
                  <a:pt x="2910990" y="2035277"/>
                </a:cubicBezTo>
                <a:cubicBezTo>
                  <a:pt x="2941154" y="2027736"/>
                  <a:pt x="2969699" y="2014715"/>
                  <a:pt x="2999481" y="2005781"/>
                </a:cubicBezTo>
                <a:cubicBezTo>
                  <a:pt x="3018895" y="1999957"/>
                  <a:pt x="3040876" y="2001089"/>
                  <a:pt x="3058474" y="1991032"/>
                </a:cubicBezTo>
                <a:cubicBezTo>
                  <a:pt x="3076584" y="1980684"/>
                  <a:pt x="3086696" y="1960140"/>
                  <a:pt x="3102719" y="1946787"/>
                </a:cubicBezTo>
                <a:cubicBezTo>
                  <a:pt x="3116336" y="1935439"/>
                  <a:pt x="3132216" y="1927122"/>
                  <a:pt x="3146965" y="1917290"/>
                </a:cubicBezTo>
                <a:cubicBezTo>
                  <a:pt x="3201539" y="1880906"/>
                  <a:pt x="3262441" y="1797923"/>
                  <a:pt x="3294449" y="1740310"/>
                </a:cubicBezTo>
                <a:cubicBezTo>
                  <a:pt x="3308619" y="1714803"/>
                  <a:pt x="3319860" y="1642749"/>
                  <a:pt x="3323945" y="1622323"/>
                </a:cubicBezTo>
                <a:cubicBezTo>
                  <a:pt x="3333777" y="1607574"/>
                  <a:pt x="3339600" y="1589150"/>
                  <a:pt x="3353441" y="1578077"/>
                </a:cubicBezTo>
                <a:cubicBezTo>
                  <a:pt x="3365581" y="1568365"/>
                  <a:pt x="3383782" y="1570281"/>
                  <a:pt x="3397687" y="1563329"/>
                </a:cubicBezTo>
                <a:cubicBezTo>
                  <a:pt x="3413541" y="1555402"/>
                  <a:pt x="3427184" y="1543664"/>
                  <a:pt x="3441932" y="1533832"/>
                </a:cubicBezTo>
                <a:cubicBezTo>
                  <a:pt x="3441932" y="1533832"/>
                  <a:pt x="3502010" y="1516963"/>
                  <a:pt x="3530422" y="1504335"/>
                </a:cubicBezTo>
                <a:cubicBezTo>
                  <a:pt x="3568346" y="1487480"/>
                  <a:pt x="3585904" y="1467114"/>
                  <a:pt x="3604164" y="1430594"/>
                </a:cubicBezTo>
                <a:cubicBezTo>
                  <a:pt x="3619371" y="1400179"/>
                  <a:pt x="3633661" y="1320511"/>
                  <a:pt x="3633661" y="1297858"/>
                </a:cubicBezTo>
                <a:cubicBezTo>
                  <a:pt x="3633661" y="1282312"/>
                  <a:pt x="3621961" y="1268857"/>
                  <a:pt x="3618912" y="1253613"/>
                </a:cubicBezTo>
                <a:cubicBezTo>
                  <a:pt x="3612095" y="1219526"/>
                  <a:pt x="3609080" y="1184787"/>
                  <a:pt x="3604164" y="1150374"/>
                </a:cubicBezTo>
                <a:cubicBezTo>
                  <a:pt x="3604164" y="1150374"/>
                  <a:pt x="3555744" y="1095721"/>
                  <a:pt x="3545170" y="1061884"/>
                </a:cubicBezTo>
                <a:cubicBezTo>
                  <a:pt x="3530433" y="1014726"/>
                  <a:pt x="3535338" y="963561"/>
                  <a:pt x="3530422" y="914400"/>
                </a:cubicBezTo>
                <a:cubicBezTo>
                  <a:pt x="3606934" y="863392"/>
                  <a:pt x="3596578" y="860132"/>
                  <a:pt x="3736899" y="870155"/>
                </a:cubicBezTo>
                <a:cubicBezTo>
                  <a:pt x="3754580" y="871418"/>
                  <a:pt x="3766396" y="889820"/>
                  <a:pt x="3781145" y="899652"/>
                </a:cubicBezTo>
                <a:cubicBezTo>
                  <a:pt x="3884907" y="934239"/>
                  <a:pt x="3756812" y="889223"/>
                  <a:pt x="3884383" y="943897"/>
                </a:cubicBezTo>
                <a:cubicBezTo>
                  <a:pt x="3898672" y="950021"/>
                  <a:pt x="3913880" y="953729"/>
                  <a:pt x="3928628" y="958645"/>
                </a:cubicBezTo>
                <a:lnTo>
                  <a:pt x="3958125" y="914400"/>
                </a:lnTo>
                <a:cubicBezTo>
                  <a:pt x="4025742" y="812975"/>
                  <a:pt x="4005909" y="859542"/>
                  <a:pt x="4031867" y="781665"/>
                </a:cubicBezTo>
                <a:cubicBezTo>
                  <a:pt x="4031867" y="781665"/>
                  <a:pt x="4073645" y="724164"/>
                  <a:pt x="4090861" y="693174"/>
                </a:cubicBezTo>
                <a:cubicBezTo>
                  <a:pt x="4110661" y="657533"/>
                  <a:pt x="4116693" y="571336"/>
                  <a:pt x="4120357" y="545690"/>
                </a:cubicBezTo>
                <a:cubicBezTo>
                  <a:pt x="4087362" y="446702"/>
                  <a:pt x="4090861" y="469384"/>
                  <a:pt x="4090861" y="294968"/>
                </a:cubicBezTo>
                <a:cubicBezTo>
                  <a:pt x="4090861" y="279422"/>
                  <a:pt x="4098657" y="264628"/>
                  <a:pt x="4105609" y="250723"/>
                </a:cubicBezTo>
                <a:cubicBezTo>
                  <a:pt x="4113536" y="234869"/>
                  <a:pt x="4125274" y="221226"/>
                  <a:pt x="4135106" y="206477"/>
                </a:cubicBezTo>
                <a:cubicBezTo>
                  <a:pt x="4135106" y="206477"/>
                  <a:pt x="4196917" y="170828"/>
                  <a:pt x="4223596" y="147484"/>
                </a:cubicBezTo>
                <a:cubicBezTo>
                  <a:pt x="4236936" y="135812"/>
                  <a:pt x="4243261" y="117987"/>
                  <a:pt x="4253093" y="103239"/>
                </a:cubicBezTo>
                <a:cubicBezTo>
                  <a:pt x="4253093" y="103239"/>
                  <a:pt x="4282665" y="93626"/>
                  <a:pt x="4297338" y="88490"/>
                </a:cubicBez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6522706-43E1-4173-B755-C97A8B63B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073" y="220687"/>
            <a:ext cx="679622" cy="6796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7218250" y="4078315"/>
            <a:ext cx="5735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spc="300" dirty="0">
                <a:solidFill>
                  <a:srgbClr val="FC035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INSUFICIENCIA CARDIACA</a:t>
            </a:r>
            <a:endParaRPr lang="en-IN" sz="5400" b="1" spc="300" dirty="0">
              <a:solidFill>
                <a:srgbClr val="FC035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F4A42-0693-4032-949A-A02F869168ED}"/>
              </a:ext>
            </a:extLst>
          </p:cNvPr>
          <p:cNvSpPr txBox="1"/>
          <p:nvPr/>
        </p:nvSpPr>
        <p:spPr>
          <a:xfrm>
            <a:off x="155575" y="5946623"/>
            <a:ext cx="763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600" dirty="0">
                <a:solidFill>
                  <a:schemeClr val="tx2">
                    <a:lumMod val="7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ESPECIALIZACION ESTADISTICA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4D8590-2E0A-482A-B4C7-A4336F8D1846}"/>
              </a:ext>
            </a:extLst>
          </p:cNvPr>
          <p:cNvSpPr txBox="1"/>
          <p:nvPr/>
        </p:nvSpPr>
        <p:spPr>
          <a:xfrm>
            <a:off x="386129" y="1536174"/>
            <a:ext cx="786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</a:p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</a:p>
        </p:txBody>
      </p:sp>
      <p:sp>
        <p:nvSpPr>
          <p:cNvPr id="2" name="AutoShape 4" descr="SIAC | Evaluación y manejo de la insuficiencia cardiaca derecha | SIA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06" y="2173315"/>
            <a:ext cx="25241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913" y="1295400"/>
            <a:ext cx="5738446" cy="654681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conclusiones</a:t>
            </a:r>
            <a:endParaRPr lang="en-US" sz="4000" dirty="0">
              <a:solidFill>
                <a:schemeClr val="bg1"/>
              </a:solidFill>
              <a:latin typeface="+mn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913" y="1990914"/>
            <a:ext cx="3186545" cy="565516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solidFill>
                  <a:srgbClr val="7AC5DD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Lies in good design</a:t>
            </a:r>
            <a:endParaRPr lang="en-US" sz="2000" dirty="0">
              <a:solidFill>
                <a:srgbClr val="7AC5DD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28913" y="2619528"/>
            <a:ext cx="3557387" cy="1813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1600" dirty="0">
                <a:solidFill>
                  <a:prstClr val="white">
                    <a:lumMod val="65000"/>
                  </a:prstClr>
                </a:solidFill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0"/>
            <a:ext cx="12001500" cy="6858003"/>
            <a:chOff x="190500" y="0"/>
            <a:chExt cx="12001500" cy="6858003"/>
          </a:xfrm>
        </p:grpSpPr>
        <p:sp>
          <p:nvSpPr>
            <p:cNvPr id="33" name="Rectangle 32"/>
            <p:cNvSpPr/>
            <p:nvPr/>
          </p:nvSpPr>
          <p:spPr>
            <a:xfrm>
              <a:off x="190500" y="0"/>
              <a:ext cx="12001500" cy="220980"/>
            </a:xfrm>
            <a:prstGeom prst="rect">
              <a:avLst/>
            </a:prstGeom>
            <a:solidFill>
              <a:srgbClr val="2C3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8635997" y="3302002"/>
              <a:ext cx="6858003" cy="253999"/>
            </a:xfrm>
            <a:prstGeom prst="rect">
              <a:avLst/>
            </a:prstGeom>
            <a:solidFill>
              <a:srgbClr val="2C3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58" y="401410"/>
            <a:ext cx="6518440" cy="55748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8085" y="2926142"/>
            <a:ext cx="38473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Arial" panose="020B0604020202020204" pitchFamily="34" charset="0"/>
              </a:rPr>
              <a:t>En el resumen podemos ver como evoluciona la supervivencia con el tiempo. A partir del gráfico podemos ver que la probabilidad de sobrevivir siempre es mayor del 50%  para los pacientes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B68AD60-B648-4D04-A281-ACA6EB86CCB8}"/>
              </a:ext>
            </a:extLst>
          </p:cNvPr>
          <p:cNvSpPr txBox="1">
            <a:spLocks/>
          </p:cNvSpPr>
          <p:nvPr/>
        </p:nvSpPr>
        <p:spPr>
          <a:xfrm>
            <a:off x="6407237" y="2658536"/>
            <a:ext cx="4927599" cy="2686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4000" dirty="0">
              <a:solidFill>
                <a:prstClr val="black"/>
              </a:solidFill>
              <a:latin typeface="Calibri" panose="020F0502020204030204"/>
              <a:cs typeface="Aharoni" panose="02010803020104030203" pitchFamily="2" charset="-79"/>
            </a:endParaRP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E36351FE-84C5-4A43-89D2-ED7ED688DF1E}"/>
              </a:ext>
            </a:extLst>
          </p:cNvPr>
          <p:cNvSpPr/>
          <p:nvPr/>
        </p:nvSpPr>
        <p:spPr>
          <a:xfrm rot="5400000">
            <a:off x="2782849" y="-2668952"/>
            <a:ext cx="6884579" cy="12222484"/>
          </a:xfrm>
          <a:custGeom>
            <a:avLst/>
            <a:gdLst>
              <a:gd name="connsiteX0" fmla="*/ 4638676 w 6884579"/>
              <a:gd name="connsiteY0" fmla="*/ 0 h 12222484"/>
              <a:gd name="connsiteX1" fmla="*/ 6884579 w 6884579"/>
              <a:gd name="connsiteY1" fmla="*/ 0 h 12222484"/>
              <a:gd name="connsiteX2" fmla="*/ 6884579 w 6884579"/>
              <a:gd name="connsiteY2" fmla="*/ 1676400 h 12222484"/>
              <a:gd name="connsiteX3" fmla="*/ 1864935 w 6884579"/>
              <a:gd name="connsiteY3" fmla="*/ 12222483 h 12222484"/>
              <a:gd name="connsiteX4" fmla="*/ 5876140 w 6884579"/>
              <a:gd name="connsiteY4" fmla="*/ 7410454 h 12222484"/>
              <a:gd name="connsiteX5" fmla="*/ 6882705 w 6884579"/>
              <a:gd name="connsiteY5" fmla="*/ 12222483 h 12222484"/>
              <a:gd name="connsiteX6" fmla="*/ 0 w 6884579"/>
              <a:gd name="connsiteY6" fmla="*/ 12222484 h 12222484"/>
              <a:gd name="connsiteX7" fmla="*/ 0 w 6884579"/>
              <a:gd name="connsiteY7" fmla="*/ 5473832 h 12222484"/>
              <a:gd name="connsiteX8" fmla="*/ 3533715 w 6884579"/>
              <a:gd name="connsiteY8" fmla="*/ 9816469 h 12222484"/>
              <a:gd name="connsiteX9" fmla="*/ 1575880 w 6884579"/>
              <a:gd name="connsiteY9" fmla="*/ 12222484 h 1222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84579" h="12222484">
                <a:moveTo>
                  <a:pt x="4638676" y="0"/>
                </a:moveTo>
                <a:lnTo>
                  <a:pt x="6884579" y="0"/>
                </a:lnTo>
                <a:lnTo>
                  <a:pt x="6884579" y="1676400"/>
                </a:lnTo>
                <a:close/>
                <a:moveTo>
                  <a:pt x="1864935" y="12222483"/>
                </a:moveTo>
                <a:lnTo>
                  <a:pt x="5876140" y="7410454"/>
                </a:lnTo>
                <a:lnTo>
                  <a:pt x="6882705" y="12222483"/>
                </a:lnTo>
                <a:close/>
                <a:moveTo>
                  <a:pt x="0" y="12222484"/>
                </a:moveTo>
                <a:lnTo>
                  <a:pt x="0" y="5473832"/>
                </a:lnTo>
                <a:lnTo>
                  <a:pt x="3533715" y="9816469"/>
                </a:lnTo>
                <a:lnTo>
                  <a:pt x="1575880" y="12222484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65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9348E-761E-476A-8444-1C870BFD5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EXPLORANDO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i="1" dirty="0">
                <a:solidFill>
                  <a:schemeClr val="tx1"/>
                </a:solidFill>
              </a:rPr>
              <a:t>INSUFICIENCIA CARDIACA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6B6628F-54E0-4FD8-AC88-834E4FCDDC07}"/>
              </a:ext>
            </a:extLst>
          </p:cNvPr>
          <p:cNvSpPr/>
          <p:nvPr/>
        </p:nvSpPr>
        <p:spPr>
          <a:xfrm rot="5400000">
            <a:off x="3527019" y="-3050346"/>
            <a:ext cx="5137965" cy="12192002"/>
          </a:xfrm>
          <a:custGeom>
            <a:avLst/>
            <a:gdLst>
              <a:gd name="connsiteX0" fmla="*/ 428295 w 5137965"/>
              <a:gd name="connsiteY0" fmla="*/ 0 h 12192002"/>
              <a:gd name="connsiteX1" fmla="*/ 5137965 w 5137965"/>
              <a:gd name="connsiteY1" fmla="*/ 0 h 12192002"/>
              <a:gd name="connsiteX2" fmla="*/ 4646652 w 5137965"/>
              <a:gd name="connsiteY2" fmla="*/ 5011842 h 12192002"/>
              <a:gd name="connsiteX3" fmla="*/ 336893 w 5137965"/>
              <a:gd name="connsiteY3" fmla="*/ 12192002 h 12192002"/>
              <a:gd name="connsiteX4" fmla="*/ 4555250 w 5137965"/>
              <a:gd name="connsiteY4" fmla="*/ 7180159 h 12192002"/>
              <a:gd name="connsiteX5" fmla="*/ 5046563 w 5137965"/>
              <a:gd name="connsiteY5" fmla="*/ 12192002 h 12192002"/>
              <a:gd name="connsiteX6" fmla="*/ 0 w 5137965"/>
              <a:gd name="connsiteY6" fmla="*/ 12029954 h 12192002"/>
              <a:gd name="connsiteX7" fmla="*/ 0 w 5137965"/>
              <a:gd name="connsiteY7" fmla="*/ 0 h 12192002"/>
              <a:gd name="connsiteX8" fmla="*/ 5046562 w 5137965"/>
              <a:gd name="connsiteY8" fmla="*/ 6014977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7965" h="12192002">
                <a:moveTo>
                  <a:pt x="428295" y="0"/>
                </a:moveTo>
                <a:lnTo>
                  <a:pt x="5137965" y="0"/>
                </a:lnTo>
                <a:lnTo>
                  <a:pt x="4646652" y="5011842"/>
                </a:lnTo>
                <a:close/>
                <a:moveTo>
                  <a:pt x="336893" y="12192002"/>
                </a:moveTo>
                <a:lnTo>
                  <a:pt x="4555250" y="7180159"/>
                </a:lnTo>
                <a:lnTo>
                  <a:pt x="5046563" y="12192002"/>
                </a:lnTo>
                <a:close/>
                <a:moveTo>
                  <a:pt x="0" y="12029954"/>
                </a:moveTo>
                <a:lnTo>
                  <a:pt x="0" y="0"/>
                </a:lnTo>
                <a:lnTo>
                  <a:pt x="5046562" y="6014977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t="-11309" b="-113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prstClr val="white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29072" y="5932135"/>
            <a:ext cx="6527869" cy="1050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rgbClr val="7AC5DD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8636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est trees">
            <a:extLst>
              <a:ext uri="{FF2B5EF4-FFF2-40B4-BE49-F238E27FC236}">
                <a16:creationId xmlns:a16="http://schemas.microsoft.com/office/drawing/2014/main" id="{727016BC-81C1-493C-AC28-3B060868B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r="4738"/>
          <a:stretch/>
        </p:blipFill>
        <p:spPr bwMode="auto">
          <a:xfrm>
            <a:off x="0" y="0"/>
            <a:ext cx="12192000" cy="89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61FF80B-E9A1-467E-B045-A27CBD78ABAB}"/>
              </a:ext>
            </a:extLst>
          </p:cNvPr>
          <p:cNvGrpSpPr/>
          <p:nvPr/>
        </p:nvGrpSpPr>
        <p:grpSpPr>
          <a:xfrm>
            <a:off x="4020457" y="1233714"/>
            <a:ext cx="8171543" cy="1509855"/>
            <a:chOff x="4020457" y="1233714"/>
            <a:chExt cx="8171543" cy="1509855"/>
          </a:xfrm>
          <a:effectLst>
            <a:outerShdw blurRad="812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2F6D110E-5D78-4929-B911-B8E0326375B1}"/>
                </a:ext>
              </a:extLst>
            </p:cNvPr>
            <p:cNvSpPr txBox="1"/>
            <p:nvPr/>
          </p:nvSpPr>
          <p:spPr>
            <a:xfrm>
              <a:off x="4049486" y="1233714"/>
              <a:ext cx="8142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prstClr val="white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ANDRES CERQUERA</a:t>
              </a:r>
              <a:endParaRPr lang="es-ES" sz="5400" dirty="0">
                <a:solidFill>
                  <a:prstClr val="white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A526E0E-352A-4729-8AEB-ED4FF7527EC5}"/>
                </a:ext>
              </a:extLst>
            </p:cNvPr>
            <p:cNvSpPr txBox="1"/>
            <p:nvPr/>
          </p:nvSpPr>
          <p:spPr>
            <a:xfrm>
              <a:off x="4020457" y="2035683"/>
              <a:ext cx="8142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prstClr val="white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ESPECIALIZACION ESTADISTICA</a:t>
              </a:r>
              <a:endParaRPr lang="es-ES" sz="4000" dirty="0">
                <a:solidFill>
                  <a:prstClr val="white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D1476987-DC57-4AB2-925B-BD33CA2F8087}"/>
              </a:ext>
            </a:extLst>
          </p:cNvPr>
          <p:cNvGrpSpPr/>
          <p:nvPr/>
        </p:nvGrpSpPr>
        <p:grpSpPr>
          <a:xfrm>
            <a:off x="4107543" y="7133771"/>
            <a:ext cx="8171543" cy="1509855"/>
            <a:chOff x="4020457" y="1233714"/>
            <a:chExt cx="8171543" cy="1509855"/>
          </a:xfrm>
          <a:effectLst>
            <a:outerShdw blurRad="812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C13950C-5092-4F18-9E02-9D1A97E1CF54}"/>
                </a:ext>
              </a:extLst>
            </p:cNvPr>
            <p:cNvSpPr txBox="1"/>
            <p:nvPr/>
          </p:nvSpPr>
          <p:spPr>
            <a:xfrm>
              <a:off x="4049486" y="1233714"/>
              <a:ext cx="8142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prstClr val="white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NETA PLEASE NO</a:t>
              </a:r>
              <a:endParaRPr lang="es-ES" sz="5400" dirty="0">
                <a:solidFill>
                  <a:prstClr val="white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4C8BB9E-509A-49B8-8229-062041EC237F}"/>
                </a:ext>
              </a:extLst>
            </p:cNvPr>
            <p:cNvSpPr txBox="1"/>
            <p:nvPr/>
          </p:nvSpPr>
          <p:spPr>
            <a:xfrm>
              <a:off x="4020457" y="2035683"/>
              <a:ext cx="8142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prstClr val="white"/>
                  </a:solidFill>
                  <a:effectLst>
                    <a:outerShdw blurRad="3175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AQUÍ VIVE BAMBI 😟</a:t>
              </a:r>
              <a:endParaRPr lang="es-ES" sz="4000" dirty="0">
                <a:solidFill>
                  <a:prstClr val="white"/>
                </a:solidFill>
                <a:effectLst>
                  <a:outerShdw blurRad="3175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26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8083158" y="5989177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 err="1">
                <a:solidFill>
                  <a:schemeClr val="bg1"/>
                </a:solidFill>
                <a:latin typeface="+mj-lt"/>
              </a:rPr>
              <a:t>Componentes</a:t>
            </a:r>
            <a:r>
              <a:rPr lang="en-IN" sz="2400" spc="3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2400" spc="300" dirty="0" err="1">
                <a:solidFill>
                  <a:schemeClr val="bg1"/>
                </a:solidFill>
                <a:latin typeface="+mj-lt"/>
              </a:rPr>
              <a:t>principales</a:t>
            </a:r>
            <a:endParaRPr lang="en-IN" sz="24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13139-A705-461D-929D-41BA83C35206}"/>
              </a:ext>
            </a:extLst>
          </p:cNvPr>
          <p:cNvSpPr txBox="1"/>
          <p:nvPr/>
        </p:nvSpPr>
        <p:spPr>
          <a:xfrm>
            <a:off x="8598569" y="6363111"/>
            <a:ext cx="393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9933"/>
                </a:solidFill>
              </a:rPr>
              <a:t>ANALISIS MULTIVARIADO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823495" y="159071"/>
            <a:ext cx="735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INTRODUCCION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ACFE24A-9373-443A-B679-606334939561}"/>
              </a:ext>
            </a:extLst>
          </p:cNvPr>
          <p:cNvSpPr txBox="1"/>
          <p:nvPr/>
        </p:nvSpPr>
        <p:spPr>
          <a:xfrm>
            <a:off x="7065664" y="2551837"/>
            <a:ext cx="47163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En este conjunto de datos se tienen las medidas de 50 personas de sexo masculino</a:t>
            </a:r>
            <a:r>
              <a:rPr lang="es-ES" dirty="0">
                <a:solidFill>
                  <a:schemeClr val="bg1"/>
                </a:solidFill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como </a:t>
            </a:r>
            <a:r>
              <a:rPr lang="es-ES" sz="18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peso, edad y distintas medidas corporales, esta información es imprescindible al momento de hallar el porcentaje de grasa corporal de las personas ya que permite clasificar a una persona si es obesa, baja en grasa o saludable.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3CED99-234A-4781-9668-ED7A8C4F8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1857" y="2377261"/>
            <a:ext cx="3343275" cy="26574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8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8083158" y="5989177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 err="1">
                <a:solidFill>
                  <a:schemeClr val="bg1"/>
                </a:solidFill>
                <a:latin typeface="+mj-lt"/>
              </a:rPr>
              <a:t>Componentes</a:t>
            </a:r>
            <a:r>
              <a:rPr lang="en-IN" sz="2400" spc="3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2400" spc="300" dirty="0" err="1">
                <a:solidFill>
                  <a:schemeClr val="bg1"/>
                </a:solidFill>
                <a:latin typeface="+mj-lt"/>
              </a:rPr>
              <a:t>principales</a:t>
            </a:r>
            <a:endParaRPr lang="en-IN" sz="24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13139-A705-461D-929D-41BA83C35206}"/>
              </a:ext>
            </a:extLst>
          </p:cNvPr>
          <p:cNvSpPr txBox="1"/>
          <p:nvPr/>
        </p:nvSpPr>
        <p:spPr>
          <a:xfrm>
            <a:off x="8598569" y="6363111"/>
            <a:ext cx="393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9933"/>
                </a:solidFill>
              </a:rPr>
              <a:t>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003224" y="94642"/>
            <a:ext cx="735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VARIABLES CATEGORICAS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186FAC5-5BA4-43B1-BA57-B0BB5553CA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713" t="43722" r="17611" b="10223"/>
          <a:stretch/>
        </p:blipFill>
        <p:spPr>
          <a:xfrm>
            <a:off x="334486" y="1943322"/>
            <a:ext cx="6183717" cy="35358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247095-8AED-415A-A1B5-BD37E17D98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908" y="2208683"/>
            <a:ext cx="3781425" cy="28003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8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7652084" y="6055334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COMPONENTES PRINCIPALES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13139-A705-461D-929D-41BA83C35206}"/>
              </a:ext>
            </a:extLst>
          </p:cNvPr>
          <p:cNvSpPr txBox="1"/>
          <p:nvPr/>
        </p:nvSpPr>
        <p:spPr>
          <a:xfrm>
            <a:off x="8598569" y="6363111"/>
            <a:ext cx="393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9933"/>
                </a:solidFill>
              </a:rPr>
              <a:t>GRAFICO  DE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460511" y="13447"/>
            <a:ext cx="672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ANALISIS DESCRIPTIVO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AF89BB-EDC9-46A3-A158-2EB0AEEF188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13" y="1402431"/>
            <a:ext cx="5366278" cy="3951014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A58C347B-BD16-4C39-B00B-C165E905970A}"/>
              </a:ext>
            </a:extLst>
          </p:cNvPr>
          <p:cNvSpPr txBox="1"/>
          <p:nvPr/>
        </p:nvSpPr>
        <p:spPr>
          <a:xfrm>
            <a:off x="1428851" y="3243865"/>
            <a:ext cx="3472297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1"/>
                </a:solidFill>
              </a:rPr>
              <a:t>VARIABLES</a:t>
            </a:r>
          </a:p>
          <a:p>
            <a:r>
              <a:rPr lang="de-DE" altLang="de-DE" sz="2800" spc="300" dirty="0">
                <a:solidFill>
                  <a:schemeClr val="accent1"/>
                </a:solidFill>
              </a:rPr>
              <a:t>CORRELACIONADAS</a:t>
            </a:r>
          </a:p>
        </p:txBody>
      </p:sp>
    </p:spTree>
    <p:extLst>
      <p:ext uri="{BB962C8B-B14F-4D97-AF65-F5344CB8AC3E}">
        <p14:creationId xmlns:p14="http://schemas.microsoft.com/office/powerpoint/2010/main" val="14345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9658999" y="6049016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7557702" y="6396335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COMPONENTES PRINCIPALES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460511" y="0"/>
            <a:ext cx="672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CORRELACIONES</a:t>
            </a: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1B6902-5258-4980-A657-0F634A096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062" y="1475947"/>
            <a:ext cx="6434000" cy="40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2796989" y="0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CIRCULO DE CORRELACION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33D605-D6F4-4F42-9F2B-86991988B981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796989" y="936340"/>
            <a:ext cx="3455461" cy="26018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1F9A5C-DFE9-47AF-8F4D-C2F2F6D10009}"/>
              </a:ext>
            </a:extLst>
          </p:cNvPr>
          <p:cNvSpPr txBox="1"/>
          <p:nvPr/>
        </p:nvSpPr>
        <p:spPr>
          <a:xfrm>
            <a:off x="245280" y="3898574"/>
            <a:ext cx="3008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(inercia acumulada o varianza explicada de 76.32%)</a:t>
            </a: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2C8E99C-1912-4355-A202-0CE23F82F3A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7359984" y="992078"/>
            <a:ext cx="3328998" cy="260184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089A464-F0B5-4835-A3F5-2370DB70E2CC}"/>
              </a:ext>
            </a:extLst>
          </p:cNvPr>
          <p:cNvSpPr txBox="1"/>
          <p:nvPr/>
        </p:nvSpPr>
        <p:spPr>
          <a:xfrm>
            <a:off x="245280" y="5030398"/>
            <a:ext cx="4607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(varianza total “s"= 14)</a:t>
            </a: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E7C8848-CFAA-400B-8600-EB51E47AFE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0685" y="3610751"/>
            <a:ext cx="3648034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2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8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,.</a:t>
            </a:r>
            <a:endParaRPr lang="es-E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10945349" y="6140642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-100093" y="5789122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CONTRIBUCIONES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3460511" y="0"/>
            <a:ext cx="672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9933"/>
                </a:solidFill>
              </a:rPr>
              <a:t>ANALISIS VARIABLES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CE423F-5EC1-4D65-AD58-6894334604BD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364958" y="1870863"/>
            <a:ext cx="4716379" cy="282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1AFC1E-ADFE-4059-9193-8464F50ACC30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5576486" y="1094345"/>
            <a:ext cx="5951220" cy="1895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AE3539A-280F-48E5-91FB-B88B6DDAAA35}"/>
              </a:ext>
            </a:extLst>
          </p:cNvPr>
          <p:cNvSpPr txBox="1"/>
          <p:nvPr/>
        </p:nvSpPr>
        <p:spPr>
          <a:xfrm>
            <a:off x="6205500" y="3035081"/>
            <a:ext cx="48783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(varianzas y variables que mas contribuyen a dimension 1 (weight, hip, chest, thigh,biceps) la que menos contribuye es age y height</a:t>
            </a:r>
            <a:endParaRPr lang="en-IN" sz="1100" b="1" dirty="0">
              <a:solidFill>
                <a:schemeClr val="accent4"/>
              </a:solidFill>
            </a:endParaRPr>
          </a:p>
          <a:p>
            <a:r>
              <a:rPr lang="es-ES" sz="18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9F35E26-0E95-4B92-859D-F5C5DD9764C7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5715201" y="3754696"/>
            <a:ext cx="5951220" cy="174879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48A94AF-13CB-4480-8710-F4A92D6CB769}"/>
              </a:ext>
            </a:extLst>
          </p:cNvPr>
          <p:cNvSpPr txBox="1"/>
          <p:nvPr/>
        </p:nvSpPr>
        <p:spPr>
          <a:xfrm>
            <a:off x="6251621" y="5601792"/>
            <a:ext cx="4878379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b="1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(</a:t>
            </a:r>
            <a:r>
              <a:rPr lang="es-ES" sz="1100" b="1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varianzas y variables que mas contribuyen a dimension 2 (age,density, height) la que menos contribuye es age y height, la que menos contribuye es weight, biceps,hip,neck,knee,wrist.</a:t>
            </a:r>
            <a:endParaRPr lang="en-IN" sz="1100" b="1" dirty="0">
              <a:solidFill>
                <a:schemeClr val="accent4"/>
              </a:solidFill>
            </a:endParaRPr>
          </a:p>
          <a:p>
            <a:r>
              <a:rPr lang="es-ES" sz="1800" dirty="0">
                <a:solidFill>
                  <a:schemeClr val="accent4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CE2F86-D177-4BE2-A5BE-16EDED4A3EAC}"/>
              </a:ext>
            </a:extLst>
          </p:cNvPr>
          <p:cNvSpPr/>
          <p:nvPr/>
        </p:nvSpPr>
        <p:spPr>
          <a:xfrm>
            <a:off x="-2713120" y="-3350372"/>
            <a:ext cx="14921163" cy="10208372"/>
          </a:xfrm>
          <a:custGeom>
            <a:avLst/>
            <a:gdLst>
              <a:gd name="connsiteX0" fmla="*/ 0 w 12192000"/>
              <a:gd name="connsiteY0" fmla="*/ 0 h 6858000"/>
              <a:gd name="connsiteX1" fmla="*/ 753978 w 12192000"/>
              <a:gd name="connsiteY1" fmla="*/ 0 h 6858000"/>
              <a:gd name="connsiteX2" fmla="*/ 2053388 w 12192000"/>
              <a:gd name="connsiteY2" fmla="*/ 4507830 h 6858000"/>
              <a:gd name="connsiteX3" fmla="*/ 11566355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3978" y="0"/>
                </a:lnTo>
                <a:lnTo>
                  <a:pt x="2053388" y="4507830"/>
                </a:lnTo>
                <a:lnTo>
                  <a:pt x="1156635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DE3391-63D2-48E1-9BE6-7690A33DDDB8}"/>
              </a:ext>
            </a:extLst>
          </p:cNvPr>
          <p:cNvSpPr/>
          <p:nvPr/>
        </p:nvSpPr>
        <p:spPr>
          <a:xfrm>
            <a:off x="8690811" y="5573491"/>
            <a:ext cx="858086" cy="412492"/>
          </a:xfrm>
          <a:custGeom>
            <a:avLst/>
            <a:gdLst>
              <a:gd name="connsiteX0" fmla="*/ 1 w 10812379"/>
              <a:gd name="connsiteY0" fmla="*/ 5197637 h 5197643"/>
              <a:gd name="connsiteX1" fmla="*/ 1299410 w 10812379"/>
              <a:gd name="connsiteY1" fmla="*/ 689810 h 5197643"/>
              <a:gd name="connsiteX2" fmla="*/ 10812343 w 10812379"/>
              <a:gd name="connsiteY2" fmla="*/ 5197624 h 5197643"/>
              <a:gd name="connsiteX3" fmla="*/ 1010653 w 10812379"/>
              <a:gd name="connsiteY3" fmla="*/ 0 h 5197643"/>
              <a:gd name="connsiteX4" fmla="*/ 0 w 10812379"/>
              <a:gd name="connsiteY4" fmla="*/ 5197643 h 5197643"/>
              <a:gd name="connsiteX5" fmla="*/ 10812379 w 10812379"/>
              <a:gd name="connsiteY5" fmla="*/ 5197643 h 5197643"/>
              <a:gd name="connsiteX6" fmla="*/ 10812375 w 10812379"/>
              <a:gd name="connsiteY6" fmla="*/ 5197641 h 5197643"/>
              <a:gd name="connsiteX7" fmla="*/ 1 w 10812379"/>
              <a:gd name="connsiteY7" fmla="*/ 5197641 h 5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2379" h="5197643">
                <a:moveTo>
                  <a:pt x="1" y="5197637"/>
                </a:moveTo>
                <a:lnTo>
                  <a:pt x="1299410" y="689810"/>
                </a:lnTo>
                <a:lnTo>
                  <a:pt x="10812343" y="5197624"/>
                </a:lnTo>
                <a:lnTo>
                  <a:pt x="1010653" y="0"/>
                </a:lnTo>
                <a:close/>
                <a:moveTo>
                  <a:pt x="0" y="5197643"/>
                </a:moveTo>
                <a:lnTo>
                  <a:pt x="10812379" y="5197643"/>
                </a:lnTo>
                <a:lnTo>
                  <a:pt x="10812375" y="5197641"/>
                </a:lnTo>
                <a:lnTo>
                  <a:pt x="1" y="5197641"/>
                </a:lnTo>
                <a:close/>
              </a:path>
            </a:pathLst>
          </a:custGeom>
          <a:gradFill flip="none" rotWithShape="1">
            <a:gsLst>
              <a:gs pos="100000">
                <a:srgbClr val="A8049C"/>
              </a:gs>
              <a:gs pos="0">
                <a:srgbClr val="FF993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71B71-9E4A-470C-A7B7-7F4611B998BC}"/>
              </a:ext>
            </a:extLst>
          </p:cNvPr>
          <p:cNvSpPr txBox="1"/>
          <p:nvPr/>
        </p:nvSpPr>
        <p:spPr>
          <a:xfrm>
            <a:off x="7652084" y="5974578"/>
            <a:ext cx="47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bg1"/>
                </a:solidFill>
                <a:latin typeface="+mj-lt"/>
              </a:rPr>
              <a:t>COMPONENTES PRINCIPALES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13139-A705-461D-929D-41BA83C35206}"/>
              </a:ext>
            </a:extLst>
          </p:cNvPr>
          <p:cNvSpPr txBox="1"/>
          <p:nvPr/>
        </p:nvSpPr>
        <p:spPr>
          <a:xfrm>
            <a:off x="8598569" y="6363111"/>
            <a:ext cx="393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9933"/>
                </a:solidFill>
              </a:rPr>
              <a:t>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4F43-4772-4553-8812-BB02E62C83D2}"/>
              </a:ext>
            </a:extLst>
          </p:cNvPr>
          <p:cNvSpPr txBox="1"/>
          <p:nvPr/>
        </p:nvSpPr>
        <p:spPr>
          <a:xfrm>
            <a:off x="2483893" y="0"/>
            <a:ext cx="7705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FF9933"/>
                </a:solidFill>
              </a:rPr>
              <a:t>ANALISIS DE VARIABLES</a:t>
            </a:r>
          </a:p>
          <a:p>
            <a:endParaRPr lang="en-IN" sz="5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C1F21787-42C7-4435-B760-EEC4C6BF9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86" y="6346888"/>
            <a:ext cx="324000" cy="324000"/>
          </a:xfrm>
          <a:prstGeom prst="rect">
            <a:avLst/>
          </a:prstGeom>
        </p:spPr>
      </p:pic>
      <p:pic>
        <p:nvPicPr>
          <p:cNvPr id="17" name="Graphic 16" descr="Download from cloud">
            <a:extLst>
              <a:ext uri="{FF2B5EF4-FFF2-40B4-BE49-F238E27FC236}">
                <a16:creationId xmlns:a16="http://schemas.microsoft.com/office/drawing/2014/main" id="{E4B197D7-9AB6-453E-989E-6C3AED5DB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349" y="6346888"/>
            <a:ext cx="324000" cy="324000"/>
          </a:xfrm>
          <a:prstGeom prst="rect">
            <a:avLst/>
          </a:prstGeom>
        </p:spPr>
      </p:pic>
      <p:pic>
        <p:nvPicPr>
          <p:cNvPr id="19" name="Graphic 18" descr="Receiver">
            <a:extLst>
              <a:ext uri="{FF2B5EF4-FFF2-40B4-BE49-F238E27FC236}">
                <a16:creationId xmlns:a16="http://schemas.microsoft.com/office/drawing/2014/main" id="{7892CCBA-329C-4B76-ABD7-65CC654A80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07" y="6346888"/>
            <a:ext cx="324000" cy="324000"/>
          </a:xfrm>
          <a:prstGeom prst="rect">
            <a:avLst/>
          </a:prstGeom>
        </p:spPr>
      </p:pic>
      <p:pic>
        <p:nvPicPr>
          <p:cNvPr id="21" name="Graphic 20" descr="Lightbulb">
            <a:extLst>
              <a:ext uri="{FF2B5EF4-FFF2-40B4-BE49-F238E27FC236}">
                <a16:creationId xmlns:a16="http://schemas.microsoft.com/office/drawing/2014/main" id="{A0131B5A-E21F-451C-BD9E-8C18A9D5CC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28" y="6346888"/>
            <a:ext cx="324000" cy="32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6FFB52-1281-42AD-B935-EF6A7B9E6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32" y="1938475"/>
            <a:ext cx="5733048" cy="3448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2ECA387-BD94-4D15-B9FF-CAFF2F8C8A69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6637096" y="1846401"/>
            <a:ext cx="4107429" cy="36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0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389</Words>
  <Application>Microsoft Office PowerPoint</Application>
  <PresentationFormat>Panorámica</PresentationFormat>
  <Paragraphs>70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19</vt:i4>
      </vt:variant>
    </vt:vector>
  </HeadingPairs>
  <TitlesOfParts>
    <vt:vector size="36" baseType="lpstr">
      <vt:lpstr>Agency FB</vt:lpstr>
      <vt:lpstr>Aharoni</vt:lpstr>
      <vt:lpstr>Arial</vt:lpstr>
      <vt:lpstr>Book Antiqua</vt:lpstr>
      <vt:lpstr>Calibri</vt:lpstr>
      <vt:lpstr>Calibri Light</vt:lpstr>
      <vt:lpstr>Montserrat Light</vt:lpstr>
      <vt:lpstr>Open Sans</vt:lpstr>
      <vt:lpstr>Open Sans Extrabold</vt:lpstr>
      <vt:lpstr>Roboto</vt:lpstr>
      <vt:lpstr>Wingdings</vt:lpstr>
      <vt:lpstr>Office Theme</vt:lpstr>
      <vt:lpstr>1_Office Theme</vt:lpstr>
      <vt:lpstr>2_Office Theme</vt:lpstr>
      <vt:lpstr>3_Office Theme</vt:lpstr>
      <vt:lpstr>4_Office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</vt:lpstr>
      <vt:lpstr>Presentación de PowerPoint</vt:lpstr>
      <vt:lpstr>conclusiones</vt:lpstr>
      <vt:lpstr>Presentación de PowerPoint</vt:lpstr>
      <vt:lpstr>EXPLORANDO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andres cerquera mejia</cp:lastModifiedBy>
  <cp:revision>86</cp:revision>
  <dcterms:created xsi:type="dcterms:W3CDTF">2017-12-16T18:18:33Z</dcterms:created>
  <dcterms:modified xsi:type="dcterms:W3CDTF">2021-02-10T12:06:54Z</dcterms:modified>
</cp:coreProperties>
</file>